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media/image13.jpg" ContentType="image/png"/>
  <Override PartName="/ppt/media/image14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9" r:id="rId2"/>
    <p:sldId id="287" r:id="rId3"/>
    <p:sldId id="290" r:id="rId4"/>
    <p:sldId id="279" r:id="rId5"/>
    <p:sldId id="278" r:id="rId6"/>
    <p:sldId id="288" r:id="rId7"/>
    <p:sldId id="285" r:id="rId8"/>
    <p:sldId id="291" r:id="rId9"/>
    <p:sldId id="292" r:id="rId10"/>
    <p:sldId id="295" r:id="rId11"/>
    <p:sldId id="297" r:id="rId12"/>
    <p:sldId id="283" r:id="rId13"/>
    <p:sldId id="294" r:id="rId14"/>
  </p:sldIdLst>
  <p:sldSz cx="9906000" cy="6858000" type="A4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DE"/>
    <a:srgbClr val="6E727C"/>
    <a:srgbClr val="FCFCFC"/>
    <a:srgbClr val="4D5061"/>
    <a:srgbClr val="E7E247"/>
    <a:srgbClr val="5C80BC"/>
    <a:srgbClr val="FAFAFA"/>
    <a:srgbClr val="BAB618"/>
    <a:srgbClr val="D6D21C"/>
    <a:srgbClr val="3D3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>
        <p:scale>
          <a:sx n="80" d="100"/>
          <a:sy n="80" d="100"/>
        </p:scale>
        <p:origin x="-792" y="24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&#27963;&#38913;&#31807;1" TargetMode="Externa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8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</c:dPt>
          <c:cat>
            <c:strRef>
              <c:f>工作表1!$B$1:$F$1</c:f>
              <c:strCache>
                <c:ptCount val="5"/>
                <c:pt idx="0">
                  <c:v>全教總會費</c:v>
                </c:pt>
                <c:pt idx="1">
                  <c:v>訴訟基金</c:v>
                </c:pt>
                <c:pt idx="2">
                  <c:v>新北教師會費</c:v>
                </c:pt>
                <c:pt idx="3">
                  <c:v>新北教產會務運作</c:v>
                </c:pt>
                <c:pt idx="4">
                  <c:v>互助基金</c:v>
                </c:pt>
              </c:strCache>
            </c:strRef>
          </c:cat>
          <c:val>
            <c:numRef>
              <c:f>工作表1!$B$2:$F$2</c:f>
              <c:numCache>
                <c:formatCode>General</c:formatCode>
                <c:ptCount val="5"/>
                <c:pt idx="0">
                  <c:v>250</c:v>
                </c:pt>
                <c:pt idx="1">
                  <c:v>100</c:v>
                </c:pt>
                <c:pt idx="2">
                  <c:v>100</c:v>
                </c:pt>
                <c:pt idx="3">
                  <c:v>500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42-4844-9B8B-6BC2F39A4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899C0D-E866-40F9-95A2-F550CCD63017}" type="doc">
      <dgm:prSet loTypeId="urn:microsoft.com/office/officeart/2005/8/layout/gear1#1" loCatId="cycle" qsTypeId="urn:microsoft.com/office/officeart/2005/8/quickstyle/simple1" qsCatId="simple" csTypeId="urn:microsoft.com/office/officeart/2005/8/colors/accent1_2" csCatId="accent1" phldr="1"/>
      <dgm:spPr/>
    </dgm:pt>
    <dgm:pt modelId="{915DBC26-78A7-433D-9DD3-48CBB8F3A413}">
      <dgm:prSet phldrT="[文字]"/>
      <dgm:spPr>
        <a:solidFill>
          <a:srgbClr val="5C80BC"/>
        </a:solidFill>
      </dgm:spPr>
      <dgm:t>
        <a:bodyPr/>
        <a:lstStyle/>
        <a:p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學校</a:t>
          </a:r>
          <a: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gm:t>
    </dgm:pt>
    <dgm:pt modelId="{5603E355-3EBC-4A0D-AB26-F99B8301F661}" type="parTrans" cxnId="{6BF0F1CF-4205-43A6-9468-6BC4D951F45D}">
      <dgm:prSet/>
      <dgm:spPr/>
      <dgm:t>
        <a:bodyPr/>
        <a:lstStyle/>
        <a:p>
          <a:endParaRPr lang="zh-TW" altLang="en-US"/>
        </a:p>
      </dgm:t>
    </dgm:pt>
    <dgm:pt modelId="{A075FB55-0A2D-4AF5-AC2E-524BAD5D11F2}" type="sibTrans" cxnId="{6BF0F1CF-4205-43A6-9468-6BC4D951F45D}">
      <dgm:prSet/>
      <dgm:spPr/>
      <dgm:t>
        <a:bodyPr/>
        <a:lstStyle/>
        <a:p>
          <a:endParaRPr lang="zh-TW" altLang="en-US"/>
        </a:p>
      </dgm:t>
    </dgm:pt>
    <dgm:pt modelId="{86693AB5-52BE-478A-96C6-5D9C6DE8EF3B}">
      <dgm:prSet phldrT="[文字]"/>
      <dgm:spPr>
        <a:solidFill>
          <a:srgbClr val="5C80BC"/>
        </a:solidFill>
      </dgm:spPr>
      <dgm:t>
        <a:bodyPr/>
        <a:lstStyle/>
        <a:p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新北</a:t>
          </a:r>
          <a: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gm:t>
    </dgm:pt>
    <dgm:pt modelId="{AAFBB70F-8A5F-45FF-B7CB-17C1EFD36657}" type="parTrans" cxnId="{F9BF0ED8-8FB1-41DF-9F9F-AE5CB3233B41}">
      <dgm:prSet/>
      <dgm:spPr/>
      <dgm:t>
        <a:bodyPr/>
        <a:lstStyle/>
        <a:p>
          <a:endParaRPr lang="zh-TW" altLang="en-US"/>
        </a:p>
      </dgm:t>
    </dgm:pt>
    <dgm:pt modelId="{B5F2B85E-3D6F-44B0-9F97-F4C93AE172AF}" type="sibTrans" cxnId="{F9BF0ED8-8FB1-41DF-9F9F-AE5CB3233B41}">
      <dgm:prSet/>
      <dgm:spPr/>
      <dgm:t>
        <a:bodyPr/>
        <a:lstStyle/>
        <a:p>
          <a:endParaRPr lang="zh-TW" altLang="en-US"/>
        </a:p>
      </dgm:t>
    </dgm:pt>
    <dgm:pt modelId="{CDCBF316-57A3-4324-8EDD-65C6D0F081A4}">
      <dgm:prSet phldrT="[文字]"/>
      <dgm:spPr>
        <a:solidFill>
          <a:srgbClr val="5C80BC"/>
        </a:solidFill>
      </dgm:spPr>
      <dgm:t>
        <a:bodyPr/>
        <a:lstStyle/>
        <a:p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全國</a:t>
          </a:r>
          <a: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b="1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gm:t>
    </dgm:pt>
    <dgm:pt modelId="{2A91E969-129B-4B9A-B0CF-27D23C35B305}" type="parTrans" cxnId="{142AF05A-327A-4DC0-A86C-8F9FC84E3379}">
      <dgm:prSet/>
      <dgm:spPr/>
      <dgm:t>
        <a:bodyPr/>
        <a:lstStyle/>
        <a:p>
          <a:endParaRPr lang="zh-TW" altLang="en-US"/>
        </a:p>
      </dgm:t>
    </dgm:pt>
    <dgm:pt modelId="{46F50A3B-0935-4124-B27E-3394BC80CD40}" type="sibTrans" cxnId="{142AF05A-327A-4DC0-A86C-8F9FC84E3379}">
      <dgm:prSet/>
      <dgm:spPr/>
      <dgm:t>
        <a:bodyPr/>
        <a:lstStyle/>
        <a:p>
          <a:endParaRPr lang="zh-TW" altLang="en-US"/>
        </a:p>
      </dgm:t>
    </dgm:pt>
    <dgm:pt modelId="{06387471-A2C0-4294-A547-E502B9BA097F}" type="pres">
      <dgm:prSet presAssocID="{8A899C0D-E866-40F9-95A2-F550CCD6301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28F5686-0D83-44B6-A375-4BB3EB3D7FE0}" type="pres">
      <dgm:prSet presAssocID="{915DBC26-78A7-433D-9DD3-48CBB8F3A413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37AB0F-7EB9-4B85-ABFE-65FEEAE8E696}" type="pres">
      <dgm:prSet presAssocID="{915DBC26-78A7-433D-9DD3-48CBB8F3A413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11B99512-6E16-432C-B500-93C36D5BE216}" type="pres">
      <dgm:prSet presAssocID="{915DBC26-78A7-433D-9DD3-48CBB8F3A413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4B3AF093-15B4-4130-8941-BABE291F87D9}" type="pres">
      <dgm:prSet presAssocID="{86693AB5-52BE-478A-96C6-5D9C6DE8EF3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77C695-072B-481F-B8C1-0FCDCC340E94}" type="pres">
      <dgm:prSet presAssocID="{86693AB5-52BE-478A-96C6-5D9C6DE8EF3B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6417712A-D445-44DA-8653-B193FFBDEEB1}" type="pres">
      <dgm:prSet presAssocID="{86693AB5-52BE-478A-96C6-5D9C6DE8EF3B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26BE3FDC-EFC9-4102-BDE8-D2E889134276}" type="pres">
      <dgm:prSet presAssocID="{CDCBF316-57A3-4324-8EDD-65C6D0F081A4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D63D3F71-8ED4-4265-A6A9-44F5AC66A11C}" type="pres">
      <dgm:prSet presAssocID="{CDCBF316-57A3-4324-8EDD-65C6D0F081A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76EB37-0474-4E94-ACDD-C9CEF78AD681}" type="pres">
      <dgm:prSet presAssocID="{CDCBF316-57A3-4324-8EDD-65C6D0F081A4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A5250168-FB6B-47D0-979C-4980CFA1C43D}" type="pres">
      <dgm:prSet presAssocID="{CDCBF316-57A3-4324-8EDD-65C6D0F081A4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7FD7AD08-1DFB-44A4-B106-DB5D28BC6787}" type="pres">
      <dgm:prSet presAssocID="{A075FB55-0A2D-4AF5-AC2E-524BAD5D11F2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FD7C3FBE-C7DA-481B-8A6B-613281D5756F}" type="pres">
      <dgm:prSet presAssocID="{B5F2B85E-3D6F-44B0-9F97-F4C93AE172AF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5DE94471-31A2-4785-A0A8-7FA73FA043F7}" type="pres">
      <dgm:prSet presAssocID="{46F50A3B-0935-4124-B27E-3394BC80CD40}" presName="connector3" presStyleLbl="sibTrans2D1" presStyleIdx="2" presStyleCnt="3" custAng="6445180" custLinFactNeighborX="6766" custLinFactNeighborY="-451"/>
      <dgm:spPr/>
      <dgm:t>
        <a:bodyPr/>
        <a:lstStyle/>
        <a:p>
          <a:endParaRPr lang="zh-TW" altLang="en-US"/>
        </a:p>
      </dgm:t>
    </dgm:pt>
  </dgm:ptLst>
  <dgm:cxnLst>
    <dgm:cxn modelId="{6BF0F1CF-4205-43A6-9468-6BC4D951F45D}" srcId="{8A899C0D-E866-40F9-95A2-F550CCD63017}" destId="{915DBC26-78A7-433D-9DD3-48CBB8F3A413}" srcOrd="0" destOrd="0" parTransId="{5603E355-3EBC-4A0D-AB26-F99B8301F661}" sibTransId="{A075FB55-0A2D-4AF5-AC2E-524BAD5D11F2}"/>
    <dgm:cxn modelId="{142AF05A-327A-4DC0-A86C-8F9FC84E3379}" srcId="{8A899C0D-E866-40F9-95A2-F550CCD63017}" destId="{CDCBF316-57A3-4324-8EDD-65C6D0F081A4}" srcOrd="2" destOrd="0" parTransId="{2A91E969-129B-4B9A-B0CF-27D23C35B305}" sibTransId="{46F50A3B-0935-4124-B27E-3394BC80CD40}"/>
    <dgm:cxn modelId="{537415DA-2248-413B-8835-C6030AF3B8E3}" type="presOf" srcId="{86693AB5-52BE-478A-96C6-5D9C6DE8EF3B}" destId="{0677C695-072B-481F-B8C1-0FCDCC340E94}" srcOrd="1" destOrd="0" presId="urn:microsoft.com/office/officeart/2005/8/layout/gear1#1"/>
    <dgm:cxn modelId="{A537B2CE-1A5C-458C-A552-714E9B3392F8}" type="presOf" srcId="{CDCBF316-57A3-4324-8EDD-65C6D0F081A4}" destId="{26BE3FDC-EFC9-4102-BDE8-D2E889134276}" srcOrd="0" destOrd="0" presId="urn:microsoft.com/office/officeart/2005/8/layout/gear1#1"/>
    <dgm:cxn modelId="{BD77395C-E282-40EB-AE81-975B23598660}" type="presOf" srcId="{86693AB5-52BE-478A-96C6-5D9C6DE8EF3B}" destId="{6417712A-D445-44DA-8653-B193FFBDEEB1}" srcOrd="2" destOrd="0" presId="urn:microsoft.com/office/officeart/2005/8/layout/gear1#1"/>
    <dgm:cxn modelId="{03B8CE86-30C6-41E6-A056-821419A1DD08}" type="presOf" srcId="{915DBC26-78A7-433D-9DD3-48CBB8F3A413}" destId="{F28F5686-0D83-44B6-A375-4BB3EB3D7FE0}" srcOrd="0" destOrd="0" presId="urn:microsoft.com/office/officeart/2005/8/layout/gear1#1"/>
    <dgm:cxn modelId="{FB9319F7-BA3F-4BFB-9677-0A5B50EE3F8C}" type="presOf" srcId="{915DBC26-78A7-433D-9DD3-48CBB8F3A413}" destId="{CF37AB0F-7EB9-4B85-ABFE-65FEEAE8E696}" srcOrd="1" destOrd="0" presId="urn:microsoft.com/office/officeart/2005/8/layout/gear1#1"/>
    <dgm:cxn modelId="{8CF0DF4A-0403-4231-9420-55B57B83A188}" type="presOf" srcId="{86693AB5-52BE-478A-96C6-5D9C6DE8EF3B}" destId="{4B3AF093-15B4-4130-8941-BABE291F87D9}" srcOrd="0" destOrd="0" presId="urn:microsoft.com/office/officeart/2005/8/layout/gear1#1"/>
    <dgm:cxn modelId="{CF8A8FE2-AA75-44F5-883A-A75946847370}" type="presOf" srcId="{46F50A3B-0935-4124-B27E-3394BC80CD40}" destId="{5DE94471-31A2-4785-A0A8-7FA73FA043F7}" srcOrd="0" destOrd="0" presId="urn:microsoft.com/office/officeart/2005/8/layout/gear1#1"/>
    <dgm:cxn modelId="{F9BF0ED8-8FB1-41DF-9F9F-AE5CB3233B41}" srcId="{8A899C0D-E866-40F9-95A2-F550CCD63017}" destId="{86693AB5-52BE-478A-96C6-5D9C6DE8EF3B}" srcOrd="1" destOrd="0" parTransId="{AAFBB70F-8A5F-45FF-B7CB-17C1EFD36657}" sibTransId="{B5F2B85E-3D6F-44B0-9F97-F4C93AE172AF}"/>
    <dgm:cxn modelId="{334AEFC7-64C1-49FE-9E8B-C8FDE2FEEE48}" type="presOf" srcId="{CDCBF316-57A3-4324-8EDD-65C6D0F081A4}" destId="{3476EB37-0474-4E94-ACDD-C9CEF78AD681}" srcOrd="2" destOrd="0" presId="urn:microsoft.com/office/officeart/2005/8/layout/gear1#1"/>
    <dgm:cxn modelId="{E812F0A7-D6BE-4E03-AD60-F144D6251D75}" type="presOf" srcId="{B5F2B85E-3D6F-44B0-9F97-F4C93AE172AF}" destId="{FD7C3FBE-C7DA-481B-8A6B-613281D5756F}" srcOrd="0" destOrd="0" presId="urn:microsoft.com/office/officeart/2005/8/layout/gear1#1"/>
    <dgm:cxn modelId="{EBC1E181-2CBB-45D2-839B-BF31B6DB416D}" type="presOf" srcId="{CDCBF316-57A3-4324-8EDD-65C6D0F081A4}" destId="{A5250168-FB6B-47D0-979C-4980CFA1C43D}" srcOrd="3" destOrd="0" presId="urn:microsoft.com/office/officeart/2005/8/layout/gear1#1"/>
    <dgm:cxn modelId="{4A6712B0-20D8-4D37-A326-8C55478ED895}" type="presOf" srcId="{915DBC26-78A7-433D-9DD3-48CBB8F3A413}" destId="{11B99512-6E16-432C-B500-93C36D5BE216}" srcOrd="2" destOrd="0" presId="urn:microsoft.com/office/officeart/2005/8/layout/gear1#1"/>
    <dgm:cxn modelId="{C865BE59-B6B9-4A7A-901C-2F599D9E80A3}" type="presOf" srcId="{CDCBF316-57A3-4324-8EDD-65C6D0F081A4}" destId="{D63D3F71-8ED4-4265-A6A9-44F5AC66A11C}" srcOrd="1" destOrd="0" presId="urn:microsoft.com/office/officeart/2005/8/layout/gear1#1"/>
    <dgm:cxn modelId="{CD3E8F72-C570-444B-ABD6-D49B9867CAFF}" type="presOf" srcId="{A075FB55-0A2D-4AF5-AC2E-524BAD5D11F2}" destId="{7FD7AD08-1DFB-44A4-B106-DB5D28BC6787}" srcOrd="0" destOrd="0" presId="urn:microsoft.com/office/officeart/2005/8/layout/gear1#1"/>
    <dgm:cxn modelId="{7A816EF1-9A64-465D-992C-F7220F666249}" type="presOf" srcId="{8A899C0D-E866-40F9-95A2-F550CCD63017}" destId="{06387471-A2C0-4294-A547-E502B9BA097F}" srcOrd="0" destOrd="0" presId="urn:microsoft.com/office/officeart/2005/8/layout/gear1#1"/>
    <dgm:cxn modelId="{03797929-550C-4373-AC58-36C5D0AC03D3}" type="presParOf" srcId="{06387471-A2C0-4294-A547-E502B9BA097F}" destId="{F28F5686-0D83-44B6-A375-4BB3EB3D7FE0}" srcOrd="0" destOrd="0" presId="urn:microsoft.com/office/officeart/2005/8/layout/gear1#1"/>
    <dgm:cxn modelId="{67157F9D-F0AA-400C-B525-B0E6EB0156AD}" type="presParOf" srcId="{06387471-A2C0-4294-A547-E502B9BA097F}" destId="{CF37AB0F-7EB9-4B85-ABFE-65FEEAE8E696}" srcOrd="1" destOrd="0" presId="urn:microsoft.com/office/officeart/2005/8/layout/gear1#1"/>
    <dgm:cxn modelId="{8F91AB6C-505B-4050-994E-931A7966AF20}" type="presParOf" srcId="{06387471-A2C0-4294-A547-E502B9BA097F}" destId="{11B99512-6E16-432C-B500-93C36D5BE216}" srcOrd="2" destOrd="0" presId="urn:microsoft.com/office/officeart/2005/8/layout/gear1#1"/>
    <dgm:cxn modelId="{8FEDE0AE-16B5-412A-8642-08F46FE4A32D}" type="presParOf" srcId="{06387471-A2C0-4294-A547-E502B9BA097F}" destId="{4B3AF093-15B4-4130-8941-BABE291F87D9}" srcOrd="3" destOrd="0" presId="urn:microsoft.com/office/officeart/2005/8/layout/gear1#1"/>
    <dgm:cxn modelId="{AC14AA01-3857-4A57-8126-1F67798E0910}" type="presParOf" srcId="{06387471-A2C0-4294-A547-E502B9BA097F}" destId="{0677C695-072B-481F-B8C1-0FCDCC340E94}" srcOrd="4" destOrd="0" presId="urn:microsoft.com/office/officeart/2005/8/layout/gear1#1"/>
    <dgm:cxn modelId="{026E5527-A20A-47EF-BAC8-A4E4AE95B1F6}" type="presParOf" srcId="{06387471-A2C0-4294-A547-E502B9BA097F}" destId="{6417712A-D445-44DA-8653-B193FFBDEEB1}" srcOrd="5" destOrd="0" presId="urn:microsoft.com/office/officeart/2005/8/layout/gear1#1"/>
    <dgm:cxn modelId="{D738EF24-F587-424D-ACF0-93D7B9D651A3}" type="presParOf" srcId="{06387471-A2C0-4294-A547-E502B9BA097F}" destId="{26BE3FDC-EFC9-4102-BDE8-D2E889134276}" srcOrd="6" destOrd="0" presId="urn:microsoft.com/office/officeart/2005/8/layout/gear1#1"/>
    <dgm:cxn modelId="{D35EA9BE-C893-429C-A69C-4594F63B52D7}" type="presParOf" srcId="{06387471-A2C0-4294-A547-E502B9BA097F}" destId="{D63D3F71-8ED4-4265-A6A9-44F5AC66A11C}" srcOrd="7" destOrd="0" presId="urn:microsoft.com/office/officeart/2005/8/layout/gear1#1"/>
    <dgm:cxn modelId="{CD11B722-950A-469E-B9E9-E1FD7B28822A}" type="presParOf" srcId="{06387471-A2C0-4294-A547-E502B9BA097F}" destId="{3476EB37-0474-4E94-ACDD-C9CEF78AD681}" srcOrd="8" destOrd="0" presId="urn:microsoft.com/office/officeart/2005/8/layout/gear1#1"/>
    <dgm:cxn modelId="{CBE372F7-AA1A-4F7D-811D-ECC72D9E65DC}" type="presParOf" srcId="{06387471-A2C0-4294-A547-E502B9BA097F}" destId="{A5250168-FB6B-47D0-979C-4980CFA1C43D}" srcOrd="9" destOrd="0" presId="urn:microsoft.com/office/officeart/2005/8/layout/gear1#1"/>
    <dgm:cxn modelId="{0167EB5E-3AC8-4FAE-9FF2-E5426CD77B11}" type="presParOf" srcId="{06387471-A2C0-4294-A547-E502B9BA097F}" destId="{7FD7AD08-1DFB-44A4-B106-DB5D28BC6787}" srcOrd="10" destOrd="0" presId="urn:microsoft.com/office/officeart/2005/8/layout/gear1#1"/>
    <dgm:cxn modelId="{D3E57C46-DFBE-4589-92D3-B3210752ECEA}" type="presParOf" srcId="{06387471-A2C0-4294-A547-E502B9BA097F}" destId="{FD7C3FBE-C7DA-481B-8A6B-613281D5756F}" srcOrd="11" destOrd="0" presId="urn:microsoft.com/office/officeart/2005/8/layout/gear1#1"/>
    <dgm:cxn modelId="{9A607453-FCDF-4392-AEFC-2992861A48A1}" type="presParOf" srcId="{06387471-A2C0-4294-A547-E502B9BA097F}" destId="{5DE94471-31A2-4785-A0A8-7FA73FA043F7}" srcOrd="12" destOrd="0" presId="urn:microsoft.com/office/officeart/2005/8/layout/gear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F5686-0D83-44B6-A375-4BB3EB3D7FE0}">
      <dsp:nvSpPr>
        <dsp:cNvPr id="0" name=""/>
        <dsp:cNvSpPr/>
      </dsp:nvSpPr>
      <dsp:spPr>
        <a:xfrm>
          <a:off x="1531620" y="1709420"/>
          <a:ext cx="1871980" cy="1871980"/>
        </a:xfrm>
        <a:prstGeom prst="gear9">
          <a:avLst/>
        </a:prstGeom>
        <a:solidFill>
          <a:srgbClr val="5C8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學校</a:t>
          </a:r>
          <a: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sp:txBody>
      <dsp:txXfrm>
        <a:off x="1907971" y="2147922"/>
        <a:ext cx="1119278" cy="962237"/>
      </dsp:txXfrm>
    </dsp:sp>
    <dsp:sp modelId="{4B3AF093-15B4-4130-8941-BABE291F87D9}">
      <dsp:nvSpPr>
        <dsp:cNvPr id="0" name=""/>
        <dsp:cNvSpPr/>
      </dsp:nvSpPr>
      <dsp:spPr>
        <a:xfrm>
          <a:off x="442468" y="1266951"/>
          <a:ext cx="1361440" cy="1361440"/>
        </a:xfrm>
        <a:prstGeom prst="gear6">
          <a:avLst/>
        </a:prstGeom>
        <a:solidFill>
          <a:srgbClr val="5C8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新北</a:t>
          </a:r>
          <a: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sp:txBody>
      <dsp:txXfrm>
        <a:off x="785215" y="1611769"/>
        <a:ext cx="675946" cy="671804"/>
      </dsp:txXfrm>
    </dsp:sp>
    <dsp:sp modelId="{26BE3FDC-EFC9-4102-BDE8-D2E889134276}">
      <dsp:nvSpPr>
        <dsp:cNvPr id="0" name=""/>
        <dsp:cNvSpPr/>
      </dsp:nvSpPr>
      <dsp:spPr>
        <a:xfrm rot="20700000">
          <a:off x="1205013" y="327697"/>
          <a:ext cx="1333933" cy="1333933"/>
        </a:xfrm>
        <a:prstGeom prst="gear6">
          <a:avLst/>
        </a:prstGeom>
        <a:solidFill>
          <a:srgbClr val="5C80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全國</a:t>
          </a:r>
          <a: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/>
          </a:r>
          <a:br>
            <a:rPr lang="en-US" altLang="zh-TW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</a:br>
          <a:r>
            <a:rPr lang="zh-TW" altLang="en-US" sz="1600" b="1" kern="1200" dirty="0">
              <a:latin typeface="華康黑體 Std W3" panose="020B0300000000000000" pitchFamily="34" charset="-120"/>
              <a:ea typeface="華康黑體 Std W3" panose="020B0300000000000000" pitchFamily="34" charset="-120"/>
            </a:rPr>
            <a:t>教師會</a:t>
          </a:r>
        </a:p>
      </dsp:txBody>
      <dsp:txXfrm rot="-20700000">
        <a:off x="1497584" y="620267"/>
        <a:ext cx="748792" cy="748792"/>
      </dsp:txXfrm>
    </dsp:sp>
    <dsp:sp modelId="{7FD7AD08-1DFB-44A4-B106-DB5D28BC6787}">
      <dsp:nvSpPr>
        <dsp:cNvPr id="0" name=""/>
        <dsp:cNvSpPr/>
      </dsp:nvSpPr>
      <dsp:spPr>
        <a:xfrm>
          <a:off x="1379190" y="1431736"/>
          <a:ext cx="2396134" cy="2396134"/>
        </a:xfrm>
        <a:prstGeom prst="circularArrow">
          <a:avLst>
            <a:gd name="adj1" fmla="val 4688"/>
            <a:gd name="adj2" fmla="val 299029"/>
            <a:gd name="adj3" fmla="val 2493905"/>
            <a:gd name="adj4" fmla="val 1591009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C3FBE-C7DA-481B-8A6B-613281D5756F}">
      <dsp:nvSpPr>
        <dsp:cNvPr id="0" name=""/>
        <dsp:cNvSpPr/>
      </dsp:nvSpPr>
      <dsp:spPr>
        <a:xfrm>
          <a:off x="201359" y="969110"/>
          <a:ext cx="1740941" cy="174094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94471-31A2-4785-A0A8-7FA73FA043F7}">
      <dsp:nvSpPr>
        <dsp:cNvPr id="0" name=""/>
        <dsp:cNvSpPr/>
      </dsp:nvSpPr>
      <dsp:spPr>
        <a:xfrm rot="6445180">
          <a:off x="1023464" y="30443"/>
          <a:ext cx="1877085" cy="187708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#1">
  <dgm:title val=""/>
  <dgm:desc val=""/>
  <dgm:catLst>
    <dgm:cat type="relationship" pri="109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0.33291</cdr:x>
      <cdr:y>0</cdr:y>
    </cdr:from>
    <cdr:to>
      <cdr:x>0.54084</cdr:x>
      <cdr:y>0.07393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725101" y="0"/>
          <a:ext cx="1702016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0"/>
            </a:spcAft>
          </a:pPr>
          <a:endParaRPr lang="zh-TW" altLang="zh-TW" sz="2000" kern="100" dirty="0">
            <a:solidFill>
              <a:srgbClr val="4D5061"/>
            </a:solidFill>
            <a:latin typeface="華康黑體 Std W5" panose="020B0500000000000000" pitchFamily="34" charset="-120"/>
            <a:ea typeface="華康黑體 Std W5" panose="020B0500000000000000" pitchFamily="34" charset="-12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62EF116-D5FC-4F8F-998E-A9C1290601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1279525"/>
            <a:ext cx="4987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2036A38-BF95-49C5-9361-C815CDA74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6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79525"/>
            <a:ext cx="4987925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3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3E2848-00BD-4311-96C1-B3092E215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0A82A8D-0FE1-455C-8287-42A41BB5D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9515BAF-A0EC-4C27-A30F-2C7410AA1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52B448C-E2B6-4A51-B7B9-530CD213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84C6139-305A-43A2-AD3D-EF33DDB0B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5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FE279BB-B37F-45C6-BF9F-FD95E8F1E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4CCBD5-447E-495E-940C-03283547E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5508D13-98DA-49C4-B084-F5CB1123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7639037-6864-4D35-8241-907BABC3C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EC04A95-207A-4FD4-BFD9-52BCE1662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47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1CDDA0-844F-4DA4-8CC0-BD329DE9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F342225-F153-4AD9-9437-99553D12B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36B8606-F3ED-492C-BAC1-F12468676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D551B77-3B49-4AC9-8DBD-C88BF2DE7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AF32084-A327-4081-9D9A-0ABE9209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6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1CE21C-BAFB-4907-B1E2-1D09964B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44E816C-1341-472E-AF5E-5846F1976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DE23B8-3789-4D36-B708-5D089A51F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BD9EDDA-2C93-4C1E-8118-651370072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F7A0F41-AAD5-4D1B-BAEE-1E5C55BC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B4BCC73-ECB4-4A5D-A2D1-E21672C7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D88A739-D6E5-46A4-9216-537CEA418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B5563BF-9034-43C2-B91B-BFF2A74ED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FFC8443-80ED-47AD-B7C4-527919C6A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E1D4B28-8E31-48D7-9AC5-563BACE8F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348BC54-0EC2-4A37-BCD5-07F62AA56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D2FCC312-80CC-468F-AFF3-CF2255B1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7727C19-A82F-4D65-A91B-C4C883DC2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D9A70E4-F5F9-4AFA-84FA-049C59997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3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FFFC112-6732-4C88-8AF8-B40F436D0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EF15897-164E-4E39-91AB-3DBE9FB41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B57BB41-E19E-4111-AE02-163B8547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D2D06A2-E927-430A-9DFC-069C0BAB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0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85BE2E2-DCD1-4E34-B15E-655BBBB39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2FA4075-485B-4874-84E9-0716B359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307E8F5-0A53-4F57-90CA-EC84BBF8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xmlns="" id="{610F59EB-7F51-49A2-8D25-BF3C4CC6CE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836" y="402131"/>
            <a:ext cx="3357623" cy="394854"/>
          </a:xfrm>
          <a:prstGeom prst="rect">
            <a:avLst/>
          </a:prstGeom>
          <a:noFill/>
          <a:ln>
            <a:noFill/>
          </a:ln>
        </p:spPr>
        <p:txBody>
          <a:bodyPr lIns="86364" tIns="43181" rIns="86364" bIns="43181">
            <a:spAutoFit/>
          </a:bodyPr>
          <a:lstStyle/>
          <a:p>
            <a:pPr defTabSz="1218904">
              <a:defRPr/>
            </a:pPr>
            <a:r>
              <a:rPr lang="zh-CN" altLang="en-US" sz="1999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在此输入您的标题内容</a:t>
            </a:r>
          </a:p>
        </p:txBody>
      </p:sp>
      <p:grpSp>
        <p:nvGrpSpPr>
          <p:cNvPr id="6" name="组合 18">
            <a:extLst>
              <a:ext uri="{FF2B5EF4-FFF2-40B4-BE49-F238E27FC236}">
                <a16:creationId xmlns:a16="http://schemas.microsoft.com/office/drawing/2014/main" xmlns="" id="{AFA5A002-03A6-4DA0-A875-218986DB1E6B}"/>
              </a:ext>
            </a:extLst>
          </p:cNvPr>
          <p:cNvGrpSpPr/>
          <p:nvPr userDrawn="1"/>
        </p:nvGrpSpPr>
        <p:grpSpPr>
          <a:xfrm>
            <a:off x="671" y="368750"/>
            <a:ext cx="653166" cy="449255"/>
            <a:chOff x="0" y="252065"/>
            <a:chExt cx="641111" cy="392113"/>
          </a:xfrm>
        </p:grpSpPr>
        <p:sp>
          <p:nvSpPr>
            <p:cNvPr id="7" name="矩形 59">
              <a:extLst>
                <a:ext uri="{FF2B5EF4-FFF2-40B4-BE49-F238E27FC236}">
                  <a16:creationId xmlns:a16="http://schemas.microsoft.com/office/drawing/2014/main" xmlns="" id="{CE2A0240-3BCF-4B19-B3ED-1D5DB6C96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2065"/>
              <a:ext cx="227013" cy="3921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8" name="矩形 60">
              <a:extLst>
                <a:ext uri="{FF2B5EF4-FFF2-40B4-BE49-F238E27FC236}">
                  <a16:creationId xmlns:a16="http://schemas.microsoft.com/office/drawing/2014/main" xmlns="" id="{C2A2B577-4BB8-46D1-A9A2-B53B9DFF9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3" y="252065"/>
              <a:ext cx="114300" cy="3921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9" name="五边形 21">
              <a:extLst>
                <a:ext uri="{FF2B5EF4-FFF2-40B4-BE49-F238E27FC236}">
                  <a16:creationId xmlns:a16="http://schemas.microsoft.com/office/drawing/2014/main" xmlns="" id="{E49609E1-8DBE-421D-878C-E145E26EFE61}"/>
                </a:ext>
              </a:extLst>
            </p:cNvPr>
            <p:cNvSpPr/>
            <p:nvPr/>
          </p:nvSpPr>
          <p:spPr>
            <a:xfrm>
              <a:off x="338378" y="254692"/>
              <a:ext cx="302733" cy="38948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68987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609729" y="309617"/>
            <a:ext cx="1989186" cy="42054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lvl="0" algn="dist"/>
            <a:r>
              <a:rPr lang="zh-CN" altLang="zh-CN" sz="2133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570690" y="741532"/>
            <a:ext cx="2209210" cy="276977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dist" defTabSz="914096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组合 18">
            <a:extLst>
              <a:ext uri="{FF2B5EF4-FFF2-40B4-BE49-F238E27FC236}">
                <a16:creationId xmlns:a16="http://schemas.microsoft.com/office/drawing/2014/main" xmlns="" id="{F2026541-2261-4EAD-9947-26E396D60E66}"/>
              </a:ext>
            </a:extLst>
          </p:cNvPr>
          <p:cNvGrpSpPr/>
          <p:nvPr userDrawn="1"/>
        </p:nvGrpSpPr>
        <p:grpSpPr>
          <a:xfrm>
            <a:off x="671" y="368750"/>
            <a:ext cx="653166" cy="449255"/>
            <a:chOff x="0" y="252065"/>
            <a:chExt cx="641111" cy="392113"/>
          </a:xfrm>
        </p:grpSpPr>
        <p:sp>
          <p:nvSpPr>
            <p:cNvPr id="10" name="矩形 59">
              <a:extLst>
                <a:ext uri="{FF2B5EF4-FFF2-40B4-BE49-F238E27FC236}">
                  <a16:creationId xmlns:a16="http://schemas.microsoft.com/office/drawing/2014/main" xmlns="" id="{E7580A7B-E699-489D-A3F1-07F6AD33B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2065"/>
              <a:ext cx="227013" cy="3921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60">
              <a:extLst>
                <a:ext uri="{FF2B5EF4-FFF2-40B4-BE49-F238E27FC236}">
                  <a16:creationId xmlns:a16="http://schemas.microsoft.com/office/drawing/2014/main" xmlns="" id="{81073865-4C1E-4D65-B16A-0F7740B1F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3" y="252065"/>
              <a:ext cx="114300" cy="3921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2" name="五边形 21">
              <a:extLst>
                <a:ext uri="{FF2B5EF4-FFF2-40B4-BE49-F238E27FC236}">
                  <a16:creationId xmlns:a16="http://schemas.microsoft.com/office/drawing/2014/main" xmlns="" id="{E1B6D713-C4E4-4A5C-AAE1-7C54888C7DFD}"/>
                </a:ext>
              </a:extLst>
            </p:cNvPr>
            <p:cNvSpPr/>
            <p:nvPr/>
          </p:nvSpPr>
          <p:spPr>
            <a:xfrm>
              <a:off x="338378" y="254692"/>
              <a:ext cx="302733" cy="38948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351256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620048" y="309617"/>
            <a:ext cx="1989186" cy="42054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lvl="0" algn="dist"/>
            <a:r>
              <a:rPr lang="zh-CN" altLang="zh-CN" sz="2133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工作完成情况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581008" y="741532"/>
            <a:ext cx="2209210" cy="276977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dist" defTabSz="914096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组合 18">
            <a:extLst>
              <a:ext uri="{FF2B5EF4-FFF2-40B4-BE49-F238E27FC236}">
                <a16:creationId xmlns:a16="http://schemas.microsoft.com/office/drawing/2014/main" xmlns="" id="{95D1BEB7-D570-4488-B755-FB26CB492919}"/>
              </a:ext>
            </a:extLst>
          </p:cNvPr>
          <p:cNvGrpSpPr/>
          <p:nvPr userDrawn="1"/>
        </p:nvGrpSpPr>
        <p:grpSpPr>
          <a:xfrm>
            <a:off x="671" y="368750"/>
            <a:ext cx="653166" cy="449255"/>
            <a:chOff x="0" y="252065"/>
            <a:chExt cx="641111" cy="392113"/>
          </a:xfrm>
        </p:grpSpPr>
        <p:sp>
          <p:nvSpPr>
            <p:cNvPr id="10" name="矩形 59">
              <a:extLst>
                <a:ext uri="{FF2B5EF4-FFF2-40B4-BE49-F238E27FC236}">
                  <a16:creationId xmlns:a16="http://schemas.microsoft.com/office/drawing/2014/main" xmlns="" id="{C8FF11F1-5565-4DBA-AA3D-C8DCC8B4A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2065"/>
              <a:ext cx="227013" cy="3921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60">
              <a:extLst>
                <a:ext uri="{FF2B5EF4-FFF2-40B4-BE49-F238E27FC236}">
                  <a16:creationId xmlns:a16="http://schemas.microsoft.com/office/drawing/2014/main" xmlns="" id="{32F6DD0E-170A-4ADD-9247-1FFAFBF06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3" y="252065"/>
              <a:ext cx="114300" cy="3921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2" name="五边形 21">
              <a:extLst>
                <a:ext uri="{FF2B5EF4-FFF2-40B4-BE49-F238E27FC236}">
                  <a16:creationId xmlns:a16="http://schemas.microsoft.com/office/drawing/2014/main" xmlns="" id="{BA16E97D-8D3E-42C2-AC99-27F73D405AD6}"/>
                </a:ext>
              </a:extLst>
            </p:cNvPr>
            <p:cNvSpPr/>
            <p:nvPr/>
          </p:nvSpPr>
          <p:spPr>
            <a:xfrm>
              <a:off x="338378" y="254692"/>
              <a:ext cx="302733" cy="38948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158103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640685" y="309617"/>
            <a:ext cx="1989186" cy="42054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lvl="0" algn="dist"/>
            <a:r>
              <a:rPr lang="zh-CN" altLang="zh-CN" sz="2133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成功项目展示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601646" y="741532"/>
            <a:ext cx="2209210" cy="276977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dist" defTabSz="914096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组合 18">
            <a:extLst>
              <a:ext uri="{FF2B5EF4-FFF2-40B4-BE49-F238E27FC236}">
                <a16:creationId xmlns:a16="http://schemas.microsoft.com/office/drawing/2014/main" xmlns="" id="{F3F08ED6-B608-4D6D-916B-26700AF07799}"/>
              </a:ext>
            </a:extLst>
          </p:cNvPr>
          <p:cNvGrpSpPr/>
          <p:nvPr userDrawn="1"/>
        </p:nvGrpSpPr>
        <p:grpSpPr>
          <a:xfrm>
            <a:off x="671" y="368750"/>
            <a:ext cx="653166" cy="449255"/>
            <a:chOff x="0" y="252065"/>
            <a:chExt cx="641111" cy="392113"/>
          </a:xfrm>
        </p:grpSpPr>
        <p:sp>
          <p:nvSpPr>
            <p:cNvPr id="10" name="矩形 59">
              <a:extLst>
                <a:ext uri="{FF2B5EF4-FFF2-40B4-BE49-F238E27FC236}">
                  <a16:creationId xmlns:a16="http://schemas.microsoft.com/office/drawing/2014/main" xmlns="" id="{A85E5F7D-0997-4B04-A522-D6A52C62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2065"/>
              <a:ext cx="227013" cy="3921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60">
              <a:extLst>
                <a:ext uri="{FF2B5EF4-FFF2-40B4-BE49-F238E27FC236}">
                  <a16:creationId xmlns:a16="http://schemas.microsoft.com/office/drawing/2014/main" xmlns="" id="{1784E699-A783-499E-AB60-9CF1C1BDA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3" y="252065"/>
              <a:ext cx="114300" cy="3921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2" name="五边形 21">
              <a:extLst>
                <a:ext uri="{FF2B5EF4-FFF2-40B4-BE49-F238E27FC236}">
                  <a16:creationId xmlns:a16="http://schemas.microsoft.com/office/drawing/2014/main" xmlns="" id="{8370D417-BEA1-4876-A03E-34728E279A33}"/>
                </a:ext>
              </a:extLst>
            </p:cNvPr>
            <p:cNvSpPr/>
            <p:nvPr/>
          </p:nvSpPr>
          <p:spPr>
            <a:xfrm>
              <a:off x="338378" y="254692"/>
              <a:ext cx="302733" cy="38948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296813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620048" y="309617"/>
            <a:ext cx="1989186" cy="42054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dist"/>
            <a:r>
              <a:rPr lang="zh-CN" altLang="zh-CN" sz="2133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明年工作计划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581008" y="741532"/>
            <a:ext cx="2209210" cy="276977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dist" defTabSz="914096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组合 18">
            <a:extLst>
              <a:ext uri="{FF2B5EF4-FFF2-40B4-BE49-F238E27FC236}">
                <a16:creationId xmlns:a16="http://schemas.microsoft.com/office/drawing/2014/main" xmlns="" id="{2F72F9A6-82DA-46F7-8C3A-6661FE90CF18}"/>
              </a:ext>
            </a:extLst>
          </p:cNvPr>
          <p:cNvGrpSpPr/>
          <p:nvPr userDrawn="1"/>
        </p:nvGrpSpPr>
        <p:grpSpPr>
          <a:xfrm>
            <a:off x="671" y="368750"/>
            <a:ext cx="653166" cy="449255"/>
            <a:chOff x="0" y="252065"/>
            <a:chExt cx="641111" cy="392113"/>
          </a:xfrm>
        </p:grpSpPr>
        <p:sp>
          <p:nvSpPr>
            <p:cNvPr id="10" name="矩形 59">
              <a:extLst>
                <a:ext uri="{FF2B5EF4-FFF2-40B4-BE49-F238E27FC236}">
                  <a16:creationId xmlns:a16="http://schemas.microsoft.com/office/drawing/2014/main" xmlns="" id="{4855BFD0-0BA0-4B6B-B6FC-865772C61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2065"/>
              <a:ext cx="227013" cy="3921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60">
              <a:extLst>
                <a:ext uri="{FF2B5EF4-FFF2-40B4-BE49-F238E27FC236}">
                  <a16:creationId xmlns:a16="http://schemas.microsoft.com/office/drawing/2014/main" xmlns="" id="{220CD87A-E9B8-4B4A-91FC-6C2EA95F5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3" y="252065"/>
              <a:ext cx="114300" cy="3921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1218904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endParaRPr lang="zh-CN" altLang="en-US" sz="1733" dirty="0">
                <a:solidFill>
                  <a:srgbClr val="FFFFFF"/>
                </a:solidFill>
              </a:endParaRPr>
            </a:p>
          </p:txBody>
        </p:sp>
        <p:sp>
          <p:nvSpPr>
            <p:cNvPr id="12" name="五边形 21">
              <a:extLst>
                <a:ext uri="{FF2B5EF4-FFF2-40B4-BE49-F238E27FC236}">
                  <a16:creationId xmlns:a16="http://schemas.microsoft.com/office/drawing/2014/main" xmlns="" id="{5159AB0C-3DC3-400C-99B0-FEE2C0718648}"/>
                </a:ext>
              </a:extLst>
            </p:cNvPr>
            <p:cNvSpPr/>
            <p:nvPr/>
          </p:nvSpPr>
          <p:spPr>
            <a:xfrm>
              <a:off x="338378" y="254692"/>
              <a:ext cx="302733" cy="38948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/>
            </a:p>
          </p:txBody>
        </p:sp>
      </p:grpSp>
    </p:spTree>
    <p:extLst>
      <p:ext uri="{BB962C8B-B14F-4D97-AF65-F5344CB8AC3E}">
        <p14:creationId xmlns:p14="http://schemas.microsoft.com/office/powerpoint/2010/main" val="121158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51C771-808D-4118-A312-7628C40D9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B7BC555-11AE-464E-8A31-04F533D7D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0D6258E-2D19-4C23-BC2A-5E7199F51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FB93EA9-346D-4046-BACE-6ED78E085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3381C47-B006-4C3C-9E9F-6B60D75DE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628CDD1-E797-448B-80FC-1FF7C5D2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60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A199FDD-F519-420E-BF95-5CF71868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EC17B8E-EA2B-413F-B19B-17FD148A51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4E57ED9-1C6B-4A38-BE58-3DB588EC7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349CA0C-AEC6-4B7B-951E-48BC7891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B89AB40-302B-411B-9CD4-3E7202FF3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72AC548-318D-4CA4-B2B9-AA28E4E8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8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BBE4C96-9EDC-475F-BA5C-FECEE1C00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26D2D17-3CFA-4C1D-BB30-872BEB010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BA66DD9-A026-4C47-93A1-645A2D3B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A020438-3058-4CC3-8349-01D8DC8A9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D7C9D08-61AD-4614-BB2A-7698F3E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FD15D37-5975-48D8-BB7F-D2BFD8342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E63B7C9-A140-4BB6-BFB7-19C4DEBE8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D8C76E3-2E49-421D-B3FB-C694757C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A9DCB85-5328-4FF2-8954-D4FB3ACD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7DE031E-4BC0-4C86-AA4B-DFFBD0635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16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650354" y="548681"/>
            <a:ext cx="8605292" cy="45719"/>
            <a:chOff x="800436" y="548680"/>
            <a:chExt cx="10591128" cy="45719"/>
          </a:xfrm>
        </p:grpSpPr>
        <p:sp>
          <p:nvSpPr>
            <p:cNvPr id="3" name="任意多边形 2"/>
            <p:cNvSpPr/>
            <p:nvPr/>
          </p:nvSpPr>
          <p:spPr>
            <a:xfrm>
              <a:off x="800436" y="548680"/>
              <a:ext cx="2631268" cy="45719"/>
            </a:xfrm>
            <a:custGeom>
              <a:avLst/>
              <a:gdLst>
                <a:gd name="connsiteX0" fmla="*/ 0 w 6158753"/>
                <a:gd name="connsiteY0" fmla="*/ 0 h 53789"/>
                <a:gd name="connsiteX1" fmla="*/ 107576 w 6158753"/>
                <a:gd name="connsiteY1" fmla="*/ 0 h 53789"/>
                <a:gd name="connsiteX2" fmla="*/ 1425388 w 6158753"/>
                <a:gd name="connsiteY2" fmla="*/ 8965 h 53789"/>
                <a:gd name="connsiteX3" fmla="*/ 1532964 w 6158753"/>
                <a:gd name="connsiteY3" fmla="*/ 17930 h 53789"/>
                <a:gd name="connsiteX4" fmla="*/ 1828800 w 6158753"/>
                <a:gd name="connsiteY4" fmla="*/ 35859 h 53789"/>
                <a:gd name="connsiteX5" fmla="*/ 2725270 w 6158753"/>
                <a:gd name="connsiteY5" fmla="*/ 26895 h 53789"/>
                <a:gd name="connsiteX6" fmla="*/ 2886635 w 6158753"/>
                <a:gd name="connsiteY6" fmla="*/ 17930 h 53789"/>
                <a:gd name="connsiteX7" fmla="*/ 5217459 w 6158753"/>
                <a:gd name="connsiteY7" fmla="*/ 26895 h 53789"/>
                <a:gd name="connsiteX8" fmla="*/ 5262282 w 6158753"/>
                <a:gd name="connsiteY8" fmla="*/ 35859 h 53789"/>
                <a:gd name="connsiteX9" fmla="*/ 5791200 w 6158753"/>
                <a:gd name="connsiteY9" fmla="*/ 53789 h 53789"/>
                <a:gd name="connsiteX10" fmla="*/ 6113929 w 6158753"/>
                <a:gd name="connsiteY10" fmla="*/ 44824 h 53789"/>
                <a:gd name="connsiteX11" fmla="*/ 6140823 w 6158753"/>
                <a:gd name="connsiteY11" fmla="*/ 35859 h 53789"/>
                <a:gd name="connsiteX12" fmla="*/ 6158753 w 6158753"/>
                <a:gd name="connsiteY12" fmla="*/ 17930 h 5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58753" h="53789">
                  <a:moveTo>
                    <a:pt x="0" y="0"/>
                  </a:moveTo>
                  <a:cubicBezTo>
                    <a:pt x="105634" y="21128"/>
                    <a:pt x="-25858" y="0"/>
                    <a:pt x="107576" y="0"/>
                  </a:cubicBezTo>
                  <a:lnTo>
                    <a:pt x="1425388" y="8965"/>
                  </a:lnTo>
                  <a:lnTo>
                    <a:pt x="1532964" y="17930"/>
                  </a:lnTo>
                  <a:lnTo>
                    <a:pt x="1828800" y="35859"/>
                  </a:lnTo>
                  <a:lnTo>
                    <a:pt x="2725270" y="26895"/>
                  </a:lnTo>
                  <a:cubicBezTo>
                    <a:pt x="2779134" y="25982"/>
                    <a:pt x="2832764" y="17930"/>
                    <a:pt x="2886635" y="17930"/>
                  </a:cubicBezTo>
                  <a:lnTo>
                    <a:pt x="5217459" y="26895"/>
                  </a:lnTo>
                  <a:cubicBezTo>
                    <a:pt x="5232400" y="29883"/>
                    <a:pt x="5247062" y="35146"/>
                    <a:pt x="5262282" y="35859"/>
                  </a:cubicBezTo>
                  <a:cubicBezTo>
                    <a:pt x="5438496" y="44119"/>
                    <a:pt x="5791200" y="53789"/>
                    <a:pt x="5791200" y="53789"/>
                  </a:cubicBezTo>
                  <a:cubicBezTo>
                    <a:pt x="5898776" y="50801"/>
                    <a:pt x="6006452" y="50336"/>
                    <a:pt x="6113929" y="44824"/>
                  </a:cubicBezTo>
                  <a:cubicBezTo>
                    <a:pt x="6123366" y="44340"/>
                    <a:pt x="6132720" y="40721"/>
                    <a:pt x="6140823" y="35859"/>
                  </a:cubicBezTo>
                  <a:cubicBezTo>
                    <a:pt x="6148071" y="31511"/>
                    <a:pt x="6158753" y="17930"/>
                    <a:pt x="6158753" y="1793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" name="任意多边形 4"/>
            <p:cNvSpPr/>
            <p:nvPr userDrawn="1"/>
          </p:nvSpPr>
          <p:spPr>
            <a:xfrm>
              <a:off x="8760296" y="548680"/>
              <a:ext cx="2631268" cy="45719"/>
            </a:xfrm>
            <a:custGeom>
              <a:avLst/>
              <a:gdLst>
                <a:gd name="connsiteX0" fmla="*/ 0 w 6158753"/>
                <a:gd name="connsiteY0" fmla="*/ 0 h 53789"/>
                <a:gd name="connsiteX1" fmla="*/ 107576 w 6158753"/>
                <a:gd name="connsiteY1" fmla="*/ 0 h 53789"/>
                <a:gd name="connsiteX2" fmla="*/ 1425388 w 6158753"/>
                <a:gd name="connsiteY2" fmla="*/ 8965 h 53789"/>
                <a:gd name="connsiteX3" fmla="*/ 1532964 w 6158753"/>
                <a:gd name="connsiteY3" fmla="*/ 17930 h 53789"/>
                <a:gd name="connsiteX4" fmla="*/ 1828800 w 6158753"/>
                <a:gd name="connsiteY4" fmla="*/ 35859 h 53789"/>
                <a:gd name="connsiteX5" fmla="*/ 2725270 w 6158753"/>
                <a:gd name="connsiteY5" fmla="*/ 26895 h 53789"/>
                <a:gd name="connsiteX6" fmla="*/ 2886635 w 6158753"/>
                <a:gd name="connsiteY6" fmla="*/ 17930 h 53789"/>
                <a:gd name="connsiteX7" fmla="*/ 5217459 w 6158753"/>
                <a:gd name="connsiteY7" fmla="*/ 26895 h 53789"/>
                <a:gd name="connsiteX8" fmla="*/ 5262282 w 6158753"/>
                <a:gd name="connsiteY8" fmla="*/ 35859 h 53789"/>
                <a:gd name="connsiteX9" fmla="*/ 5791200 w 6158753"/>
                <a:gd name="connsiteY9" fmla="*/ 53789 h 53789"/>
                <a:gd name="connsiteX10" fmla="*/ 6113929 w 6158753"/>
                <a:gd name="connsiteY10" fmla="*/ 44824 h 53789"/>
                <a:gd name="connsiteX11" fmla="*/ 6140823 w 6158753"/>
                <a:gd name="connsiteY11" fmla="*/ 35859 h 53789"/>
                <a:gd name="connsiteX12" fmla="*/ 6158753 w 6158753"/>
                <a:gd name="connsiteY12" fmla="*/ 17930 h 5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58753" h="53789">
                  <a:moveTo>
                    <a:pt x="0" y="0"/>
                  </a:moveTo>
                  <a:cubicBezTo>
                    <a:pt x="105634" y="21128"/>
                    <a:pt x="-25858" y="0"/>
                    <a:pt x="107576" y="0"/>
                  </a:cubicBezTo>
                  <a:lnTo>
                    <a:pt x="1425388" y="8965"/>
                  </a:lnTo>
                  <a:lnTo>
                    <a:pt x="1532964" y="17930"/>
                  </a:lnTo>
                  <a:lnTo>
                    <a:pt x="1828800" y="35859"/>
                  </a:lnTo>
                  <a:lnTo>
                    <a:pt x="2725270" y="26895"/>
                  </a:lnTo>
                  <a:cubicBezTo>
                    <a:pt x="2779134" y="25982"/>
                    <a:pt x="2832764" y="17930"/>
                    <a:pt x="2886635" y="17930"/>
                  </a:cubicBezTo>
                  <a:lnTo>
                    <a:pt x="5217459" y="26895"/>
                  </a:lnTo>
                  <a:cubicBezTo>
                    <a:pt x="5232400" y="29883"/>
                    <a:pt x="5247062" y="35146"/>
                    <a:pt x="5262282" y="35859"/>
                  </a:cubicBezTo>
                  <a:cubicBezTo>
                    <a:pt x="5438496" y="44119"/>
                    <a:pt x="5791200" y="53789"/>
                    <a:pt x="5791200" y="53789"/>
                  </a:cubicBezTo>
                  <a:cubicBezTo>
                    <a:pt x="5898776" y="50801"/>
                    <a:pt x="6006452" y="50336"/>
                    <a:pt x="6113929" y="44824"/>
                  </a:cubicBezTo>
                  <a:cubicBezTo>
                    <a:pt x="6123366" y="44340"/>
                    <a:pt x="6132720" y="40721"/>
                    <a:pt x="6140823" y="35859"/>
                  </a:cubicBezTo>
                  <a:cubicBezTo>
                    <a:pt x="6148071" y="31511"/>
                    <a:pt x="6158753" y="17930"/>
                    <a:pt x="6158753" y="1793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42819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28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3" rIns="91424" bIns="45713" rtlCol="0" anchor="ctr"/>
          <a:lstStyle/>
          <a:p>
            <a:pPr algn="ctr"/>
            <a:endParaRPr lang="zh-CN" altLang="en-US" sz="2399"/>
          </a:p>
        </p:txBody>
      </p:sp>
      <p:sp>
        <p:nvSpPr>
          <p:cNvPr id="3" name="TextBox 1"/>
          <p:cNvSpPr txBox="1"/>
          <p:nvPr userDrawn="1"/>
        </p:nvSpPr>
        <p:spPr>
          <a:xfrm>
            <a:off x="4026222" y="491613"/>
            <a:ext cx="1723517" cy="399967"/>
          </a:xfrm>
          <a:prstGeom prst="rect">
            <a:avLst/>
          </a:prstGeom>
          <a:noFill/>
        </p:spPr>
        <p:txBody>
          <a:bodyPr wrap="none" lIns="91424" tIns="45713" rIns="91424" bIns="45713" rtlCol="0">
            <a:spAutoFit/>
          </a:bodyPr>
          <a:lstStyle/>
          <a:p>
            <a:pPr lvl="0" algn="ctr"/>
            <a:r>
              <a:rPr lang="zh-CN" altLang="en-US" sz="1999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999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547644" y="947398"/>
            <a:ext cx="2775751" cy="461651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0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F6DE78A-D299-4572-A337-64E5B820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AAA0C12-7879-4545-973B-5B0661020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35A1650-E7F3-4A72-AC95-CAEC262AB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B084-51A8-4949-8ADD-2ED30B1DC960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DEA2D39-F8AC-4DB7-8EDC-6DD5DFFCA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6E5FEEC-3CFD-4760-A626-6E15A06A8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E05E7-D406-411A-8D5A-4F315A1D1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24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5" r:id="rId8"/>
    <p:sldLayoutId id="2147483666" r:id="rId9"/>
    <p:sldLayoutId id="2147483667" r:id="rId10"/>
    <p:sldLayoutId id="2147483668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教師會</a:t>
            </a:r>
            <a:r>
              <a:rPr lang="en-US" altLang="zh-TW" sz="80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?</a:t>
            </a:r>
            <a:endParaRPr lang="zh-TW" altLang="en-US" sz="8000" b="1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幹嘛成立？有啥法律意義嗎？</a:t>
            </a:r>
          </a:p>
        </p:txBody>
      </p:sp>
    </p:spTree>
    <p:extLst>
      <p:ext uri="{BB962C8B-B14F-4D97-AF65-F5344CB8AC3E}">
        <p14:creationId xmlns:p14="http://schemas.microsoft.com/office/powerpoint/2010/main" val="150356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字方塊 19"/>
          <p:cNvSpPr txBox="1"/>
          <p:nvPr/>
        </p:nvSpPr>
        <p:spPr>
          <a:xfrm>
            <a:off x="668890" y="189881"/>
            <a:ext cx="3088463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新北市教師會</a:t>
            </a:r>
            <a:endParaRPr lang="en-US" altLang="zh-TW" sz="2400" dirty="0"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唯一教師法定代表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7"/>
          <a:stretch/>
        </p:blipFill>
        <p:spPr>
          <a:xfrm>
            <a:off x="2636899" y="202360"/>
            <a:ext cx="413133" cy="397933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4609769" y="1038442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新北市教育審議委員會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4609768" y="1664220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新北市教師申訴評議委員會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609768" y="2289998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新北市校長遴選會議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4609766" y="2915776"/>
            <a:ext cx="5296233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新北市校務評鑑高中學校評鑑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4609767" y="3604208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新北市教師申訴評議委員會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4609766" y="4198658"/>
            <a:ext cx="5296233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新北市教師專業發展推動委員會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4609769" y="4855764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新北市特教諮詢會議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4609768" y="5481542"/>
            <a:ext cx="54486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新北市免試入學推動執行委員會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4609767" y="6107320"/>
            <a:ext cx="5296231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新北市基北區高級中等學校</a:t>
            </a:r>
          </a:p>
        </p:txBody>
      </p:sp>
      <p:sp>
        <p:nvSpPr>
          <p:cNvPr id="6" name="＞形箭號 5"/>
          <p:cNvSpPr/>
          <p:nvPr/>
        </p:nvSpPr>
        <p:spPr>
          <a:xfrm>
            <a:off x="4363086" y="1051923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37" name="＞形箭號 36"/>
          <p:cNvSpPr/>
          <p:nvPr/>
        </p:nvSpPr>
        <p:spPr>
          <a:xfrm>
            <a:off x="4363085" y="1703265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38" name="＞形箭號 37"/>
          <p:cNvSpPr/>
          <p:nvPr/>
        </p:nvSpPr>
        <p:spPr>
          <a:xfrm>
            <a:off x="4363084" y="2390352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39" name="＞形箭號 38"/>
          <p:cNvSpPr/>
          <p:nvPr/>
        </p:nvSpPr>
        <p:spPr>
          <a:xfrm>
            <a:off x="4363084" y="3000693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40" name="＞形箭號 39"/>
          <p:cNvSpPr/>
          <p:nvPr/>
        </p:nvSpPr>
        <p:spPr>
          <a:xfrm>
            <a:off x="4363086" y="3651354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41" name="＞形箭號 40"/>
          <p:cNvSpPr/>
          <p:nvPr/>
        </p:nvSpPr>
        <p:spPr>
          <a:xfrm>
            <a:off x="4363085" y="4302696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42" name="＞形箭號 41"/>
          <p:cNvSpPr/>
          <p:nvPr/>
        </p:nvSpPr>
        <p:spPr>
          <a:xfrm>
            <a:off x="4363084" y="4989783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43" name="＞形箭號 42"/>
          <p:cNvSpPr/>
          <p:nvPr/>
        </p:nvSpPr>
        <p:spPr>
          <a:xfrm>
            <a:off x="4363084" y="5600124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44" name="＞形箭號 43"/>
          <p:cNvSpPr/>
          <p:nvPr/>
        </p:nvSpPr>
        <p:spPr>
          <a:xfrm>
            <a:off x="4363084" y="6169974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  <p:sp>
        <p:nvSpPr>
          <p:cNvPr id="8" name="爆炸 2 7"/>
          <p:cNvSpPr/>
          <p:nvPr/>
        </p:nvSpPr>
        <p:spPr>
          <a:xfrm rot="889092">
            <a:off x="868395" y="1240658"/>
            <a:ext cx="3221466" cy="3225338"/>
          </a:xfrm>
          <a:prstGeom prst="irregularSeal2">
            <a:avLst/>
          </a:prstGeom>
          <a:solidFill>
            <a:srgbClr val="E7E247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/>
        </p:nvSpPr>
        <p:spPr>
          <a:xfrm rot="20387576">
            <a:off x="1361936" y="1834596"/>
            <a:ext cx="4790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6000" b="1" dirty="0">
                <a:solidFill>
                  <a:srgbClr val="C00000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唯一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4609767" y="107493"/>
            <a:ext cx="4790832" cy="523220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校內會議代表</a:t>
            </a:r>
          </a:p>
        </p:txBody>
      </p:sp>
      <p:sp>
        <p:nvSpPr>
          <p:cNvPr id="48" name="＞形箭號 47"/>
          <p:cNvSpPr/>
          <p:nvPr/>
        </p:nvSpPr>
        <p:spPr>
          <a:xfrm>
            <a:off x="4363084" y="120974"/>
            <a:ext cx="334094" cy="38357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2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教師會做了啥？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沒感覺耶</a:t>
            </a:r>
            <a:r>
              <a:rPr lang="en-US" altLang="zh-TW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…</a:t>
            </a:r>
            <a:endParaRPr lang="zh-TW" altLang="en-US" sz="3600" b="1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758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668890" y="189881"/>
            <a:ext cx="2376262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教師會</a:t>
            </a:r>
            <a: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  <a:t/>
            </a:r>
            <a:b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</a:br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為您爭取了什麼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7"/>
          <a:stretch/>
        </p:blipFill>
        <p:spPr>
          <a:xfrm>
            <a:off x="1709721" y="207446"/>
            <a:ext cx="413133" cy="397933"/>
          </a:xfrm>
          <a:prstGeom prst="rect">
            <a:avLst/>
          </a:prstGeom>
        </p:spPr>
      </p:pic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105426174"/>
              </p:ext>
            </p:extLst>
          </p:nvPr>
        </p:nvGraphicFramePr>
        <p:xfrm>
          <a:off x="3045152" y="1701181"/>
          <a:ext cx="3403600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/>
          <p:cNvSpPr/>
          <p:nvPr/>
        </p:nvSpPr>
        <p:spPr>
          <a:xfrm>
            <a:off x="3342928" y="591538"/>
            <a:ext cx="39290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阻擋教師法惡修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    並持續追蹤修法後執行命令</a:t>
            </a:r>
            <a:endParaRPr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32497" y="2057462"/>
            <a:ext cx="3534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特教評鑑納入學校評鑑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  <a:p>
            <a:r>
              <a:rPr lang="en-US" altLang="zh-TW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    </a:t>
            </a:r>
            <a:r>
              <a:rPr lang="zh-TW" altLang="zh-TW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降低評鑑密度訴求成功入法</a:t>
            </a:r>
            <a:endParaRPr lang="en-US" altLang="zh-TW" sz="1400" b="1" dirty="0">
              <a:solidFill>
                <a:srgbClr val="6E727C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320989" y="1079420"/>
            <a:ext cx="3175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．申請育嬰留停要件放寬</a:t>
            </a:r>
          </a:p>
        </p:txBody>
      </p:sp>
      <p:sp>
        <p:nvSpPr>
          <p:cNvPr id="53" name="矩形 52"/>
          <p:cNvSpPr/>
          <p:nvPr/>
        </p:nvSpPr>
        <p:spPr>
          <a:xfrm>
            <a:off x="579122" y="5489284"/>
            <a:ext cx="318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教檢考後應公布試題</a:t>
            </a:r>
            <a:endParaRPr lang="zh-TW" altLang="en-US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262260" y="5278604"/>
            <a:ext cx="3293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國中教師編制每班</a:t>
            </a:r>
            <a:r>
              <a:rPr lang="en-US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2.2</a:t>
            </a:r>
            <a:endParaRPr lang="zh-TW" altLang="en-US" sz="2000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976994" y="5651546"/>
            <a:ext cx="3929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．爭取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中小學教室應裝設冷氣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00917" y="2757191"/>
            <a:ext cx="39290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．辦理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全國</a:t>
            </a:r>
            <a:r>
              <a:rPr lang="en-US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SUPER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教師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  <a:p>
            <a:r>
              <a:rPr lang="zh-TW" altLang="en-US" sz="1400" b="1" dirty="0">
                <a:solidFill>
                  <a:srgbClr val="3D3B30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    </a:t>
            </a:r>
            <a:r>
              <a:rPr lang="zh-TW" altLang="en-US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連續</a:t>
            </a:r>
            <a:r>
              <a:rPr lang="en-US" altLang="zh-TW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17</a:t>
            </a:r>
            <a:r>
              <a:rPr lang="zh-TW" altLang="en-US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年辦理，並爭取獲獎者免筆試</a:t>
            </a:r>
            <a:endParaRPr lang="en-US" altLang="zh-TW" sz="1600" b="1" dirty="0">
              <a:solidFill>
                <a:srgbClr val="6E727C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00917" y="3456920"/>
            <a:ext cx="39290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．教師專業發展支持系統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  <a:p>
            <a:r>
              <a:rPr lang="zh-TW" altLang="en-US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    由教師團體主動主導之培力訓練體系</a:t>
            </a:r>
            <a:endParaRPr lang="en-US" altLang="zh-TW" sz="1600" b="1" dirty="0">
              <a:solidFill>
                <a:srgbClr val="6E727C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8555" y="4950611"/>
            <a:ext cx="39290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．教師聯合甄試需經教評會審議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  <a:p>
            <a:r>
              <a:rPr lang="zh-TW" altLang="en-US" sz="1400" b="1" dirty="0">
                <a:solidFill>
                  <a:srgbClr val="3D3B30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    </a:t>
            </a:r>
            <a:r>
              <a:rPr lang="zh-TW" altLang="en-US" sz="1400" b="1" dirty="0">
                <a:solidFill>
                  <a:srgbClr val="6E727C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名額、類別須由教評會審議</a:t>
            </a:r>
            <a:endParaRPr lang="en-US" altLang="zh-TW" sz="1600" b="1" dirty="0">
              <a:solidFill>
                <a:srgbClr val="6E727C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55506" y="3227174"/>
            <a:ext cx="38048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特教代理教師全額特教加給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55506" y="2860436"/>
            <a:ext cx="35033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調整國小教師代課鐘點費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343025" y="2090105"/>
            <a:ext cx="318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私校退撫增額提撥</a:t>
            </a:r>
            <a:endParaRPr lang="en-US" altLang="zh-TW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526553" y="4873671"/>
            <a:ext cx="318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．國中高中科科等值</a:t>
            </a:r>
          </a:p>
        </p:txBody>
      </p:sp>
      <p:sp>
        <p:nvSpPr>
          <p:cNvPr id="64" name="矩形 63"/>
          <p:cNvSpPr/>
          <p:nvPr/>
        </p:nvSpPr>
        <p:spPr>
          <a:xfrm>
            <a:off x="6351151" y="2477406"/>
            <a:ext cx="318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選務補休二天</a:t>
            </a:r>
            <a:endParaRPr lang="zh-TW" altLang="en-US" sz="2000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32497" y="6480669"/>
            <a:ext cx="9650692" cy="30777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pPr algn="r"/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參考資料來源：全國教師會</a:t>
            </a:r>
          </a:p>
        </p:txBody>
      </p:sp>
      <p:sp>
        <p:nvSpPr>
          <p:cNvPr id="21" name="矩形 20"/>
          <p:cNvSpPr/>
          <p:nvPr/>
        </p:nvSpPr>
        <p:spPr>
          <a:xfrm>
            <a:off x="6343025" y="1410062"/>
            <a:ext cx="36837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．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成功爭取放寬兼任行政教師</a:t>
            </a:r>
            <a:r>
              <a:rPr lang="en-US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/>
            </a:r>
            <a:br>
              <a:rPr lang="en-US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</a:br>
            <a:r>
              <a:rPr lang="zh-TW" altLang="en-US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　</a:t>
            </a:r>
            <a:r>
              <a:rPr lang="zh-TW" altLang="zh-TW" sz="2000" b="1" dirty="0">
                <a:solidFill>
                  <a:srgbClr val="4D5061"/>
                </a:solidFill>
                <a:latin typeface="華康黑體 Std W3" panose="020B0300000000000000" pitchFamily="34" charset="-120"/>
                <a:ea typeface="華康黑體 Std W3" panose="020B0300000000000000" pitchFamily="34" charset="-120"/>
              </a:rPr>
              <a:t>國旅卡休假補助</a:t>
            </a:r>
            <a:endParaRPr lang="zh-TW" altLang="en-US" sz="2000" b="1" dirty="0">
              <a:solidFill>
                <a:srgbClr val="4D5061"/>
              </a:solidFill>
              <a:latin typeface="華康黑體 Std W3" panose="020B0300000000000000" pitchFamily="34" charset="-120"/>
              <a:ea typeface="華康黑體 Std W3" panose="020B0300000000000000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4530" y="4398488"/>
            <a:ext cx="2804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教師甄選公開化</a:t>
            </a:r>
            <a:endParaRPr lang="en-US" altLang="zh-TW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2680" y="1474103"/>
            <a:ext cx="4227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評鑑簡單化、自主性</a:t>
            </a:r>
            <a:endParaRPr lang="en-US" altLang="zh-TW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50064" y="4298132"/>
            <a:ext cx="31331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課程教學環境提升</a:t>
            </a:r>
            <a:endParaRPr lang="en-US" altLang="zh-TW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47637" y="43238"/>
            <a:ext cx="3544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教師權益法律捍衛</a:t>
            </a:r>
            <a:endParaRPr lang="en-US" altLang="zh-TW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92587" y="569937"/>
            <a:ext cx="31331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黑體 Std W3" panose="020B0300000000000000" pitchFamily="34" charset="-120"/>
                <a:ea typeface="華康黑體 Std W3" panose="020B0300000000000000" pitchFamily="34" charset="-120"/>
                <a:cs typeface="Open Sans" panose="020B0606030504020204" pitchFamily="34" charset="0"/>
                <a:sym typeface="Arial" panose="020B0604020202020204" pitchFamily="34" charset="0"/>
              </a:rPr>
              <a:t>薪資給假最優化</a:t>
            </a:r>
            <a:endParaRPr lang="en-US" altLang="zh-TW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黑體 Std W3" panose="020B0300000000000000" pitchFamily="34" charset="-120"/>
              <a:ea typeface="華康黑體 Std W3" panose="020B0300000000000000" pitchFamily="34" charset="-120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13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0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32"/>
          <p:cNvCxnSpPr/>
          <p:nvPr/>
        </p:nvCxnSpPr>
        <p:spPr>
          <a:xfrm>
            <a:off x="3451038" y="0"/>
            <a:ext cx="756879" cy="1621825"/>
          </a:xfrm>
          <a:prstGeom prst="straightConnector1">
            <a:avLst/>
          </a:prstGeom>
          <a:ln w="12700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612910" y="1797746"/>
            <a:ext cx="593441" cy="1790937"/>
          </a:xfrm>
          <a:prstGeom prst="straightConnector1">
            <a:avLst/>
          </a:prstGeom>
          <a:ln w="12700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612910" y="3701845"/>
            <a:ext cx="3194290" cy="3156155"/>
          </a:xfrm>
          <a:prstGeom prst="straightConnector1">
            <a:avLst/>
          </a:prstGeom>
          <a:ln w="12700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ardrop 6"/>
          <p:cNvSpPr/>
          <p:nvPr/>
        </p:nvSpPr>
        <p:spPr>
          <a:xfrm rot="1868669">
            <a:off x="3517545" y="301937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8735" y="5953173"/>
            <a:ext cx="3315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搭乘高鐵優惠</a:t>
            </a:r>
            <a:endParaRPr lang="zh-CN" altLang="en-US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回饋票價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1.5%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優購金、享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82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折兌換券、親子票兌換券、</a:t>
            </a:r>
            <a:endParaRPr lang="en-US" altLang="zh-TW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企業客戶快速購票</a:t>
            </a:r>
            <a:endParaRPr lang="en-US" altLang="zh-TW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新北教產</a:t>
            </a:r>
            <a:endParaRPr lang="en-US" altLang="zh-TW" sz="2400" dirty="0"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會員福利事項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171682" y="2544906"/>
            <a:ext cx="348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團體意外險、各項自費保險專案</a:t>
            </a:r>
            <a:endParaRPr lang="zh-CN" altLang="en-US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其他自費團險如長照險、防癌險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TextBox 7"/>
          <p:cNvSpPr txBox="1"/>
          <p:nvPr/>
        </p:nvSpPr>
        <p:spPr>
          <a:xfrm>
            <a:off x="4044777" y="115095"/>
            <a:ext cx="3766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電信優惠專案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TextBox 7"/>
          <p:cNvSpPr txBox="1"/>
          <p:nvPr/>
        </p:nvSpPr>
        <p:spPr>
          <a:xfrm>
            <a:off x="1473952" y="3962557"/>
            <a:ext cx="257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各大展演入場券</a:t>
            </a:r>
            <a:endParaRPr lang="zh-CN" altLang="en-US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含春、冬季旅展等、藝術研習、電影票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TextBox 7"/>
          <p:cNvSpPr txBox="1"/>
          <p:nvPr/>
        </p:nvSpPr>
        <p:spPr>
          <a:xfrm>
            <a:off x="4914668" y="4148192"/>
            <a:ext cx="4184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會員互助基金、法律諮詢服務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婚喪喜慶祝賀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/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慰問金、校園教學事件處理及扶助金及各類法律諮詢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TextBox 7"/>
          <p:cNvSpPr txBox="1"/>
          <p:nvPr/>
        </p:nvSpPr>
        <p:spPr>
          <a:xfrm>
            <a:off x="4381218" y="2147419"/>
            <a:ext cx="3222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汽機車強制險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任意險優惠專案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長期優惠方案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TextBox 7"/>
          <p:cNvSpPr txBox="1"/>
          <p:nvPr/>
        </p:nvSpPr>
        <p:spPr>
          <a:xfrm>
            <a:off x="948680" y="1356797"/>
            <a:ext cx="3191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會員專屬購物網站</a:t>
            </a: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(</a:t>
            </a:r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優購站</a:t>
            </a:r>
            <a:r>
              <a:rPr lang="en-US" altLang="zh-TW" sz="1400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)</a:t>
            </a:r>
            <a:endParaRPr lang="zh-CN" altLang="en-US" sz="1400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安全、便利、優惠的購物平台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TextBox 7"/>
          <p:cNvSpPr txBox="1"/>
          <p:nvPr/>
        </p:nvSpPr>
        <p:spPr>
          <a:xfrm>
            <a:off x="2651078" y="5055472"/>
            <a:ext cx="2246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全台特約商店</a:t>
            </a: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APP</a:t>
            </a:r>
            <a:endParaRPr lang="zh-CN" altLang="en-US" sz="1400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電子會員卡同享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2000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家商店消費折扣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TextBox 7"/>
          <p:cNvSpPr txBox="1"/>
          <p:nvPr/>
        </p:nvSpPr>
        <p:spPr>
          <a:xfrm>
            <a:off x="5861047" y="5248472"/>
            <a:ext cx="235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健康檢查服務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到院檢查專屬方案、合作醫院到校服務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TextBox 7"/>
          <p:cNvSpPr txBox="1"/>
          <p:nvPr/>
        </p:nvSpPr>
        <p:spPr>
          <a:xfrm>
            <a:off x="4336343" y="786052"/>
            <a:ext cx="484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購車優惠專案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推出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BMW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、 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TOYOTA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、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NISSAN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、</a:t>
            </a:r>
            <a:r>
              <a:rPr lang="en-US" altLang="zh-TW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VOLVO</a:t>
            </a:r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、三菱等知名廠牌購車優惠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Teardrop 6"/>
          <p:cNvSpPr/>
          <p:nvPr/>
        </p:nvSpPr>
        <p:spPr>
          <a:xfrm rot="2113812">
            <a:off x="3566986" y="3574424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Teardrop 6"/>
          <p:cNvSpPr/>
          <p:nvPr/>
        </p:nvSpPr>
        <p:spPr>
          <a:xfrm rot="18092391" flipH="1">
            <a:off x="4017679" y="1422599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Teardrop 6"/>
          <p:cNvSpPr/>
          <p:nvPr/>
        </p:nvSpPr>
        <p:spPr>
          <a:xfrm rot="2693740">
            <a:off x="3873372" y="2131825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Teardrop 6"/>
          <p:cNvSpPr/>
          <p:nvPr/>
        </p:nvSpPr>
        <p:spPr>
          <a:xfrm rot="19192459" flipH="1">
            <a:off x="3671239" y="2605594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Teardrop 6"/>
          <p:cNvSpPr/>
          <p:nvPr/>
        </p:nvSpPr>
        <p:spPr>
          <a:xfrm rot="19199309" flipH="1">
            <a:off x="3951887" y="3999280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Teardrop 6"/>
          <p:cNvSpPr/>
          <p:nvPr/>
        </p:nvSpPr>
        <p:spPr>
          <a:xfrm rot="1559354">
            <a:off x="4451689" y="4481319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4" name="Teardrop 6"/>
          <p:cNvSpPr/>
          <p:nvPr/>
        </p:nvSpPr>
        <p:spPr>
          <a:xfrm rot="18271126" flipH="1">
            <a:off x="4935635" y="4994895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5" name="Teardrop 6"/>
          <p:cNvSpPr/>
          <p:nvPr/>
        </p:nvSpPr>
        <p:spPr>
          <a:xfrm rot="1562613">
            <a:off x="5382995" y="5440435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Teardrop 6"/>
          <p:cNvSpPr/>
          <p:nvPr/>
        </p:nvSpPr>
        <p:spPr>
          <a:xfrm rot="18403953" flipH="1">
            <a:off x="5868007" y="5930571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72" name="圖片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4905" y="189881"/>
            <a:ext cx="413316" cy="416746"/>
          </a:xfrm>
          <a:prstGeom prst="rect">
            <a:avLst/>
          </a:prstGeom>
        </p:spPr>
      </p:pic>
      <p:sp>
        <p:nvSpPr>
          <p:cNvPr id="29" name="TextBox 7"/>
          <p:cNvSpPr txBox="1"/>
          <p:nvPr/>
        </p:nvSpPr>
        <p:spPr>
          <a:xfrm>
            <a:off x="4131502" y="2799078"/>
            <a:ext cx="2781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到校法律宣導研習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TW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新修教師法教師因應之道法律宣講等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ardrop 6"/>
          <p:cNvSpPr/>
          <p:nvPr/>
        </p:nvSpPr>
        <p:spPr>
          <a:xfrm rot="3898574">
            <a:off x="3856089" y="766230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4206351" y="3498687"/>
            <a:ext cx="2781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校園電影放映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Teardrop 6"/>
          <p:cNvSpPr/>
          <p:nvPr/>
        </p:nvSpPr>
        <p:spPr>
          <a:xfrm rot="2350349">
            <a:off x="3492160" y="3074802"/>
            <a:ext cx="377377" cy="398453"/>
          </a:xfrm>
          <a:prstGeom prst="teardrop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60" y="62724"/>
            <a:ext cx="2015067" cy="254314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新北教產</a:t>
            </a:r>
            <a:endParaRPr lang="en-US" altLang="zh-TW" sz="2400" dirty="0"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會員互助基金</a:t>
            </a: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4905" y="189881"/>
            <a:ext cx="413316" cy="416746"/>
          </a:xfrm>
          <a:prstGeom prst="rect">
            <a:avLst/>
          </a:prstGeom>
        </p:spPr>
      </p:pic>
      <p:pic>
        <p:nvPicPr>
          <p:cNvPr id="22" name="Picture 2" descr="10809新北教產互助基金文宣(10901起生效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5" y="1020878"/>
            <a:ext cx="9814865" cy="519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字方塊 23"/>
          <p:cNvSpPr txBox="1"/>
          <p:nvPr/>
        </p:nvSpPr>
        <p:spPr>
          <a:xfrm>
            <a:off x="91135" y="6011532"/>
            <a:ext cx="9650692" cy="738664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註</a:t>
            </a:r>
            <a: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1</a:t>
            </a:r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：上述互助金額依項目由會員或其家屬於事實發生</a:t>
            </a:r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6</a:t>
            </a:r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個月</a:t>
            </a:r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內申請，</a:t>
            </a:r>
            <a: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/>
            </a:r>
            <a:b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</a:br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        詳細規定請見「新北市教育人員產業工會互助基金設置辦法」。</a:t>
            </a:r>
            <a:endParaRPr lang="en-US" altLang="zh-TW" sz="1400" dirty="0">
              <a:solidFill>
                <a:schemeClr val="tx1">
                  <a:lumMod val="65000"/>
                  <a:lumOff val="35000"/>
                </a:schemeClr>
              </a:solidFill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  <a:p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註</a:t>
            </a:r>
            <a: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2</a:t>
            </a:r>
            <a:r>
              <a:rPr lang="zh-TW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：校園教學事件發生時，請聯繫本會，本會將指派法務專員協助處理。</a:t>
            </a:r>
          </a:p>
        </p:txBody>
      </p:sp>
    </p:spTree>
    <p:extLst>
      <p:ext uri="{BB962C8B-B14F-4D97-AF65-F5344CB8AC3E}">
        <p14:creationId xmlns:p14="http://schemas.microsoft.com/office/powerpoint/2010/main" val="274359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60" y="62724"/>
            <a:ext cx="2015067" cy="254314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新北教產</a:t>
            </a:r>
            <a:endParaRPr lang="en-US" altLang="zh-TW" sz="2400" dirty="0">
              <a:latin typeface="華康黑體 Std W9" pitchFamily="34" charset="-120"/>
              <a:ea typeface="華康黑體 Std W9" pitchFamily="34" charset="-120"/>
            </a:endParaRPr>
          </a:p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法務協助</a:t>
            </a: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4905" y="189881"/>
            <a:ext cx="413316" cy="416746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7485446" y="4108755"/>
            <a:ext cx="24205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800" b="1" dirty="0">
                <a:effectLst>
                  <a:glow rad="190500">
                    <a:schemeClr val="bg1">
                      <a:alpha val="91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特約商店</a:t>
            </a:r>
            <a:endParaRPr lang="en-US" altLang="zh-TW" sz="2800" b="1" dirty="0">
              <a:effectLst>
                <a:glow rad="190500">
                  <a:schemeClr val="bg1">
                    <a:alpha val="91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800" b="1" dirty="0">
                <a:effectLst>
                  <a:glow rad="190500">
                    <a:schemeClr val="bg1">
                      <a:alpha val="91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法律豆知識</a:t>
            </a:r>
            <a:endParaRPr lang="en-US" altLang="zh-TW" sz="2800" b="1" dirty="0">
              <a:effectLst>
                <a:glow rad="190500">
                  <a:schemeClr val="bg1">
                    <a:alpha val="91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190500">
                    <a:schemeClr val="bg1">
                      <a:alpha val="91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法律諮詢</a:t>
            </a:r>
            <a:endParaRPr lang="en-US" altLang="zh-TW" sz="2800" b="1" dirty="0">
              <a:solidFill>
                <a:srgbClr val="FF0000"/>
              </a:solidFill>
              <a:effectLst>
                <a:glow rad="190500">
                  <a:schemeClr val="bg1">
                    <a:alpha val="91000"/>
                  </a:schemeClr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800" b="1" dirty="0">
                <a:effectLst>
                  <a:glow rad="190500">
                    <a:schemeClr val="bg1">
                      <a:alpha val="91000"/>
                    </a:schemeClr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法規專區</a:t>
            </a: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7" y="1186942"/>
            <a:ext cx="6592942" cy="4737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6748936" y="6027003"/>
            <a:ext cx="39707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新北教產官網網址</a:t>
            </a:r>
            <a:endParaRPr lang="en-US" altLang="zh-TW" sz="2400" dirty="0"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  <a:p>
            <a:r>
              <a:rPr lang="en-US" altLang="zh-TW" sz="2400" dirty="0"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http://www.ntptu.org.tw/</a:t>
            </a:r>
            <a:endParaRPr lang="zh-TW" altLang="en-US" sz="1600" dirty="0"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770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為什麼要繳錢？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教師會把我的錢拿去做了什麼</a:t>
            </a:r>
          </a:p>
        </p:txBody>
      </p:sp>
    </p:spTree>
    <p:extLst>
      <p:ext uri="{BB962C8B-B14F-4D97-AF65-F5344CB8AC3E}">
        <p14:creationId xmlns:p14="http://schemas.microsoft.com/office/powerpoint/2010/main" val="35682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教師會</a:t>
            </a:r>
            <a: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  <a:t/>
            </a:r>
            <a:b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</a:br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會費使用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9847" y="189881"/>
            <a:ext cx="413316" cy="41674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7"/>
          <a:stretch/>
        </p:blipFill>
        <p:spPr>
          <a:xfrm>
            <a:off x="2143163" y="207446"/>
            <a:ext cx="413133" cy="397933"/>
          </a:xfrm>
          <a:prstGeom prst="rect">
            <a:avLst/>
          </a:prstGeom>
        </p:spPr>
      </p:pic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771167"/>
              </p:ext>
            </p:extLst>
          </p:nvPr>
        </p:nvGraphicFramePr>
        <p:xfrm>
          <a:off x="766776" y="879566"/>
          <a:ext cx="8185635" cy="5412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9"/>
          <p:cNvSpPr/>
          <p:nvPr/>
        </p:nvSpPr>
        <p:spPr>
          <a:xfrm>
            <a:off x="7009847" y="1316560"/>
            <a:ext cx="20890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全教總會費</a:t>
            </a:r>
            <a:r>
              <a:rPr lang="en-US" altLang="zh-TW" sz="28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8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20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250</a:t>
            </a:r>
            <a:r>
              <a:rPr lang="zh-TW" altLang="en-US" sz="20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sz="20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09847" y="3819512"/>
            <a:ext cx="17934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訴訟基金</a:t>
            </a:r>
            <a: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100</a:t>
            </a:r>
            <a:r>
              <a:rPr lang="zh-TW" altLang="en-US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sz="2000" b="1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02165" y="5458058"/>
            <a:ext cx="220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22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新北市教師會</a:t>
            </a:r>
            <a:endParaRPr lang="en-US" altLang="zh-TW" sz="22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22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會務運作</a:t>
            </a:r>
            <a:r>
              <a:rPr lang="en-US" altLang="zh-TW" sz="22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2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100</a:t>
            </a:r>
            <a:r>
              <a:rPr lang="zh-TW" altLang="en-US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sz="2000" b="1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64419" y="2539186"/>
            <a:ext cx="157061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新北教產</a:t>
            </a:r>
            <a: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zh-TW" altLang="en-US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會務運作</a:t>
            </a:r>
            <a: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500</a:t>
            </a:r>
            <a:r>
              <a:rPr lang="zh-TW" altLang="en-US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7728" y="4378467"/>
            <a:ext cx="363185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kern="100" dirty="0">
                <a:solidFill>
                  <a:schemeClr val="bg2">
                    <a:lumMod val="50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意外險保險、會員卡製作、教師節禮品、研習活動、辦公室人事雜項支出、志工計畫、會訊宣傳品、網頁社群、</a:t>
            </a:r>
            <a:r>
              <a:rPr lang="en-US" altLang="zh-TW" kern="100" dirty="0">
                <a:solidFill>
                  <a:schemeClr val="bg2">
                    <a:lumMod val="50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APP</a:t>
            </a:r>
            <a:r>
              <a:rPr lang="zh-TW" altLang="en-US" kern="100" dirty="0">
                <a:solidFill>
                  <a:schemeClr val="bg2">
                    <a:lumMod val="50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優購站維護、召開各項會議</a:t>
            </a:r>
            <a:r>
              <a:rPr lang="en-US" altLang="zh-TW" kern="100" dirty="0">
                <a:solidFill>
                  <a:schemeClr val="bg2">
                    <a:lumMod val="50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……</a:t>
            </a:r>
            <a:r>
              <a:rPr lang="zh-TW" altLang="en-US" kern="100" dirty="0">
                <a:solidFill>
                  <a:schemeClr val="bg2">
                    <a:lumMod val="50000"/>
                  </a:schemeClr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等</a:t>
            </a:r>
            <a:endParaRPr lang="en-US" altLang="zh-TW" kern="100" dirty="0">
              <a:solidFill>
                <a:schemeClr val="bg2">
                  <a:lumMod val="50000"/>
                </a:schemeClr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zh-TW" altLang="zh-TW" sz="1400" b="1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63614" y="406412"/>
            <a:ext cx="17934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2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互助基金</a:t>
            </a:r>
            <a:r>
              <a:rPr lang="en-US" altLang="zh-TW" sz="28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8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50</a:t>
            </a:r>
            <a:r>
              <a:rPr lang="zh-TW" altLang="en-US" sz="2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sz="2000" b="1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9385" y="2948713"/>
            <a:ext cx="25889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5000" b="1" kern="100" dirty="0">
                <a:solidFill>
                  <a:srgbClr val="C00000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1000</a:t>
            </a:r>
            <a:r>
              <a:rPr lang="zh-TW" altLang="en-US" sz="5000" b="1" kern="100" dirty="0">
                <a:solidFill>
                  <a:srgbClr val="C00000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元</a:t>
            </a:r>
            <a:endParaRPr lang="zh-TW" altLang="zh-TW" sz="5000" kern="100" dirty="0">
              <a:solidFill>
                <a:srgbClr val="C00000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爆炸 2 17"/>
          <p:cNvSpPr/>
          <p:nvPr/>
        </p:nvSpPr>
        <p:spPr>
          <a:xfrm rot="3141130">
            <a:off x="3539764" y="1830725"/>
            <a:ext cx="3221466" cy="3225338"/>
          </a:xfrm>
          <a:prstGeom prst="irregularSeal2">
            <a:avLst/>
          </a:prstGeom>
          <a:solidFill>
            <a:srgbClr val="E7E247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 rot="1039614">
            <a:off x="4051795" y="3255810"/>
            <a:ext cx="4790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6000" b="1" dirty="0">
                <a:solidFill>
                  <a:srgbClr val="C00000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全包</a:t>
            </a:r>
          </a:p>
        </p:txBody>
      </p:sp>
    </p:spTree>
    <p:extLst>
      <p:ext uri="{BB962C8B-B14F-4D97-AF65-F5344CB8AC3E}">
        <p14:creationId xmlns:p14="http://schemas.microsoft.com/office/powerpoint/2010/main" val="8533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" t="9032" r="5642" b="9940"/>
          <a:stretch/>
        </p:blipFill>
        <p:spPr>
          <a:xfrm>
            <a:off x="2895721" y="945739"/>
            <a:ext cx="6644077" cy="568425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會員非會員</a:t>
            </a:r>
            <a: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  <a:t/>
            </a:r>
            <a:b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</a:br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比較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6574" y="604132"/>
            <a:ext cx="413316" cy="41674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7"/>
          <a:stretch/>
        </p:blipFill>
        <p:spPr>
          <a:xfrm>
            <a:off x="1819890" y="621697"/>
            <a:ext cx="413133" cy="397933"/>
          </a:xfrm>
          <a:prstGeom prst="rect">
            <a:avLst/>
          </a:prstGeom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2790805" y="299194"/>
            <a:ext cx="7429500" cy="72043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簡單統整，沒加入，您即將失去什麼</a:t>
            </a:r>
            <a:r>
              <a:rPr lang="en-US" altLang="zh-TW" sz="36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…</a:t>
            </a:r>
            <a:endParaRPr lang="zh-TW" altLang="en-US" sz="3600" b="1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242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其實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更重要的是</a:t>
            </a:r>
            <a:r>
              <a:rPr lang="en-US" altLang="zh-TW" sz="4400" b="1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</a:rPr>
              <a:t>…</a:t>
            </a:r>
            <a:endParaRPr lang="zh-TW" altLang="en-US" sz="4400" b="1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969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9" y="0"/>
            <a:ext cx="4284875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71276" y="1612132"/>
            <a:ext cx="83340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人在江湖飄，豈有不挨刀。</a:t>
            </a:r>
          </a:p>
          <a:p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教學現場，就交給您；</a:t>
            </a:r>
            <a:endParaRPr lang="en-US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權益維護，就交給教師會！</a:t>
            </a:r>
            <a:endParaRPr lang="en-US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心動不如馬上行動！</a:t>
            </a:r>
            <a:endParaRPr lang="en-US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一張入會申請書，</a:t>
            </a:r>
            <a: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延續一股堅持的熱忱與信念，</a:t>
            </a:r>
            <a:endParaRPr lang="en-US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創造屬於我們的組織文化與價值。</a:t>
            </a:r>
          </a:p>
          <a:p>
            <a:pPr>
              <a:spcAft>
                <a:spcPts val="0"/>
              </a:spcAft>
            </a:pPr>
            <a:endParaRPr lang="zh-TW" altLang="en-US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邀請您加入學校教師會！</a:t>
            </a:r>
            <a: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新北市教師會</a:t>
            </a:r>
            <a: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新北教產！</a:t>
            </a:r>
            <a: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</a:b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全國教師會</a:t>
            </a:r>
            <a:r>
              <a:rPr lang="en-US" altLang="zh-TW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2400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全教總</a:t>
            </a:r>
            <a:endParaRPr lang="zh-TW" altLang="zh-TW" sz="2400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72" y="6486633"/>
            <a:ext cx="1499342" cy="3023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14" y="6508486"/>
            <a:ext cx="2076437" cy="2586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矩形 4"/>
          <p:cNvSpPr/>
          <p:nvPr/>
        </p:nvSpPr>
        <p:spPr>
          <a:xfrm>
            <a:off x="471276" y="465383"/>
            <a:ext cx="7429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4000" b="1" kern="100" dirty="0">
                <a:solidFill>
                  <a:srgbClr val="4D5061"/>
                </a:solidFill>
                <a:latin typeface="華康黑體 Std W5" panose="020B0500000000000000" pitchFamily="34" charset="-120"/>
                <a:ea typeface="華康黑體 Std W5" panose="020B0500000000000000" pitchFamily="34" charset="-120"/>
                <a:cs typeface="Times New Roman" panose="02020603050405020304" pitchFamily="18" charset="0"/>
              </a:rPr>
              <a:t>教育路上你我同行</a:t>
            </a:r>
            <a:endParaRPr lang="zh-TW" altLang="zh-TW" sz="4000" b="1" kern="100" dirty="0">
              <a:solidFill>
                <a:srgbClr val="4D5061"/>
              </a:solidFill>
              <a:latin typeface="華康黑體 Std W5" panose="020B0500000000000000" pitchFamily="34" charset="-120"/>
              <a:ea typeface="華康黑體 Std W5" panose="020B0500000000000000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68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981252" y="5920299"/>
            <a:ext cx="548419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更詳細資訊，歡迎洽詢各校理事長，</a:t>
            </a:r>
            <a:endParaRPr kumimoji="0" lang="en-US" altLang="zh-TW" sz="1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IDFont+F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或</a:t>
            </a:r>
            <a:r>
              <a:rPr kumimoji="0" lang="zh-TW" altLang="zh-TW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諮詢</a:t>
            </a:r>
            <a:r>
              <a:rPr kumimoji="0" lang="zh-TW" alt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教師會</a:t>
            </a:r>
            <a:r>
              <a:rPr kumimoji="0" lang="zh-TW" altLang="zh-TW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專線</a:t>
            </a:r>
            <a:r>
              <a:rPr kumimoji="0" lang="en-US" altLang="zh-TW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:02-2261-1170*210</a:t>
            </a:r>
            <a:r>
              <a:rPr kumimoji="0" lang="zh-TW" alt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IDFont+F2"/>
              </a:rPr>
              <a:t>黃郁雯秘書</a:t>
            </a:r>
            <a:endParaRPr kumimoji="0" lang="en-US" altLang="zh-TW" sz="1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IDFont+F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學校教師會</a:t>
            </a:r>
            <a:r>
              <a:rPr kumimoji="0" lang="en-US" altLang="zh-TW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/</a:t>
            </a:r>
            <a:r>
              <a:rPr kumimoji="0" lang="zh-TW" altLang="en-US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新北市教師會</a:t>
            </a:r>
            <a:r>
              <a:rPr kumimoji="0" lang="en-US" altLang="zh-TW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/</a:t>
            </a:r>
            <a:r>
              <a:rPr kumimoji="0" lang="zh-TW" altLang="en-US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全國教師會　永遠與您在一起！</a:t>
            </a:r>
            <a:endParaRPr kumimoji="0" lang="zh-TW" altLang="en-US" sz="16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7380127"/>
              </p:ext>
            </p:extLst>
          </p:nvPr>
        </p:nvGraphicFramePr>
        <p:xfrm>
          <a:off x="541867" y="1532463"/>
          <a:ext cx="8712197" cy="292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05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05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05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3058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28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新北市教師會</a:t>
                      </a:r>
                      <a:r>
                        <a:rPr 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/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新北教產</a:t>
                      </a: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粉絲團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新北市教師會</a:t>
                      </a:r>
                      <a:r>
                        <a:rPr 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/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新北教產</a:t>
                      </a: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社團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新北教產</a:t>
                      </a:r>
                      <a: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APP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全教總官網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</a:rPr>
                        <a:t>全教總臉書社團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03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新北教育大小事，</a:t>
                      </a:r>
                      <a: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分享給關心教育的夥伴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Only you~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第一手消息，</a:t>
                      </a:r>
                      <a:endParaRPr lang="en-US" alt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只報給會員的你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各式會員福利商家，</a:t>
                      </a:r>
                      <a:endParaRPr lang="en-US" alt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折扣、團購不落人後</a:t>
                      </a:r>
                      <a:endParaRPr 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全國重要教育議題、</a:t>
                      </a:r>
                      <a:endParaRPr lang="en-US" altLang="zh-TW" sz="1200" kern="100" dirty="0">
                        <a:effectLst/>
                        <a:latin typeface="華康黑體 Std W3" panose="020B0300000000000000" pitchFamily="34" charset="-120"/>
                        <a:ea typeface="華康黑體 Std W3" panose="020B0300000000000000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政策、法令見解充電站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全國民眾獲得</a:t>
                      </a:r>
                      <a: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全國</a:t>
                      </a:r>
                      <a:r>
                        <a:rPr lang="zh-TW" sz="1200" kern="100" dirty="0">
                          <a:effectLst/>
                          <a:latin typeface="華康黑體 Std W3" panose="020B0300000000000000" pitchFamily="34" charset="-120"/>
                          <a:ea typeface="華康黑體 Std W3" panose="020B0300000000000000" pitchFamily="34" charset="-120"/>
                          <a:cs typeface="Times New Roman" panose="02020603050405020304" pitchFamily="18" charset="0"/>
                        </a:rPr>
                        <a:t>教育訊息的好管道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1899">
                <a:tc>
                  <a:txBody>
                    <a:bodyPr/>
                    <a:lstStyle/>
                    <a:p>
                      <a:endParaRPr lang="zh-TW" altLang="en-US" sz="1200" dirty="0"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200" dirty="0"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200" dirty="0"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200" dirty="0"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200" dirty="0">
                        <a:latin typeface="華康黑體 Std W3" panose="020B0300000000000000" pitchFamily="34" charset="-120"/>
                        <a:ea typeface="華康黑體 Std W3" panose="020B0300000000000000" pitchFamily="34" charset="-12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668890" y="189881"/>
            <a:ext cx="2121915" cy="830997"/>
          </a:xfrm>
          <a:prstGeom prst="rect">
            <a:avLst/>
          </a:prstGeom>
          <a:solidFill>
            <a:srgbClr val="E9EDDE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搶先報</a:t>
            </a:r>
            <a: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  <a:t/>
            </a:r>
            <a:br>
              <a:rPr lang="en-US" altLang="zh-TW" sz="2400" dirty="0">
                <a:latin typeface="華康黑體 Std W9" pitchFamily="34" charset="-120"/>
                <a:ea typeface="華康黑體 Std W9" pitchFamily="34" charset="-120"/>
              </a:rPr>
            </a:br>
            <a:r>
              <a:rPr lang="zh-TW" altLang="en-US" sz="2400" dirty="0">
                <a:latin typeface="華康黑體 Std W9" pitchFamily="34" charset="-120"/>
                <a:ea typeface="華康黑體 Std W9" pitchFamily="34" charset="-120"/>
              </a:rPr>
              <a:t>快來使用唷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9847" y="189881"/>
            <a:ext cx="413316" cy="41674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67"/>
          <a:stretch/>
        </p:blipFill>
        <p:spPr>
          <a:xfrm>
            <a:off x="2143163" y="207446"/>
            <a:ext cx="413133" cy="397933"/>
          </a:xfrm>
          <a:prstGeom prst="rect">
            <a:avLst/>
          </a:prstGeom>
        </p:spPr>
      </p:pic>
      <p:pic>
        <p:nvPicPr>
          <p:cNvPr id="20" name="圖片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872" y="323137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54" y="323137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圖片 2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8" y="3231372"/>
            <a:ext cx="1080000" cy="1080000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124" y="3231372"/>
            <a:ext cx="1080000" cy="1080000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90" y="323137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0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9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718D"/>
      </a:accent1>
      <a:accent2>
        <a:srgbClr val="91ACC2"/>
      </a:accent2>
      <a:accent3>
        <a:srgbClr val="51718D"/>
      </a:accent3>
      <a:accent4>
        <a:srgbClr val="91ACC2"/>
      </a:accent4>
      <a:accent5>
        <a:srgbClr val="51718D"/>
      </a:accent5>
      <a:accent6>
        <a:srgbClr val="91ACC2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790</Words>
  <Application>Microsoft Office PowerPoint</Application>
  <PresentationFormat>A4 紙張 (210x297 公釐)</PresentationFormat>
  <Paragraphs>131</Paragraphs>
  <Slides>13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主题​​</vt:lpstr>
      <vt:lpstr>教師會?</vt:lpstr>
      <vt:lpstr>PowerPoint 簡報</vt:lpstr>
      <vt:lpstr>教師會做了啥？</vt:lpstr>
      <vt:lpstr>PowerPoint 簡報</vt:lpstr>
      <vt:lpstr>PowerPoint 簡報</vt:lpstr>
      <vt:lpstr>PowerPoint 簡報</vt:lpstr>
      <vt:lpstr>PowerPoint 簡報</vt:lpstr>
      <vt:lpstr>為什麼要繳錢？</vt:lpstr>
      <vt:lpstr>PowerPoint 簡報</vt:lpstr>
      <vt:lpstr>PowerPoint 簡報</vt:lpstr>
      <vt:lpstr>其實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Teddy</cp:lastModifiedBy>
  <cp:revision>92</cp:revision>
  <dcterms:created xsi:type="dcterms:W3CDTF">2017-07-09T11:42:26Z</dcterms:created>
  <dcterms:modified xsi:type="dcterms:W3CDTF">2020-09-07T13:33:07Z</dcterms:modified>
</cp:coreProperties>
</file>