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4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60" r:id="rId5"/>
    <p:sldId id="262" r:id="rId6"/>
    <p:sldId id="264" r:id="rId7"/>
    <p:sldId id="261" r:id="rId8"/>
    <p:sldId id="268" r:id="rId9"/>
    <p:sldId id="269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4660"/>
  </p:normalViewPr>
  <p:slideViewPr>
    <p:cSldViewPr>
      <p:cViewPr varScale="1">
        <p:scale>
          <a:sx n="66" d="100"/>
          <a:sy n="66" d="100"/>
        </p:scale>
        <p:origin x="53" y="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0B98B-FBA3-431C-BBFE-CC6724C810D0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E2529-4734-4927-86D2-E13C800306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4741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1CAA2-931C-4813-9421-55B874A487B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8C2D5-3AA1-491C-8E95-FBF5D29BA1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488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941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299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9661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2702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0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134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5474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0257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5083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圓角矩形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圓角矩形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20" name="副標題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圓角矩形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圓角矩形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圓角化單一角落矩形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圓角矩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標題版面配置區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74080" y="1268760"/>
            <a:ext cx="7175351" cy="1793167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明志國民中學八年級</a:t>
            </a:r>
            <a:br>
              <a:rPr lang="en-US" altLang="zh-TW" sz="5400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線上選社說明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3645024"/>
            <a:ext cx="7756376" cy="1371600"/>
          </a:xfrm>
        </p:spPr>
        <p:txBody>
          <a:bodyPr>
            <a:noAutofit/>
          </a:bodyPr>
          <a:lstStyle/>
          <a:p>
            <a:pPr algn="ctr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教學操作手冊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選社時間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:114/02/11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02/21)</a:t>
            </a:r>
          </a:p>
          <a:p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algn="r"/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algn="r"/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algn="r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學務處訓育組製作</a:t>
            </a:r>
          </a:p>
        </p:txBody>
      </p:sp>
    </p:spTree>
    <p:extLst>
      <p:ext uri="{BB962C8B-B14F-4D97-AF65-F5344CB8AC3E}">
        <p14:creationId xmlns:p14="http://schemas.microsoft.com/office/powerpoint/2010/main" val="35764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9451" y="548680"/>
            <a:ext cx="8183880" cy="685151"/>
          </a:xfrm>
        </p:spPr>
        <p:txBody>
          <a:bodyPr>
            <a:normAutofit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進入學校首頁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點選</a:t>
            </a:r>
            <a:r>
              <a:rPr lang="zh-TW" altLang="en-US" sz="3200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校務行政系統</a:t>
            </a:r>
          </a:p>
        </p:txBody>
      </p:sp>
      <p:sp>
        <p:nvSpPr>
          <p:cNvPr id="25" name="框架 24"/>
          <p:cNvSpPr/>
          <p:nvPr/>
        </p:nvSpPr>
        <p:spPr>
          <a:xfrm>
            <a:off x="1691680" y="4437112"/>
            <a:ext cx="824011" cy="216024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22" name="直線單箭頭接點 21"/>
          <p:cNvCxnSpPr/>
          <p:nvPr/>
        </p:nvCxnSpPr>
        <p:spPr>
          <a:xfrm>
            <a:off x="899592" y="3763394"/>
            <a:ext cx="936104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51" y="1361504"/>
            <a:ext cx="8064896" cy="4418764"/>
          </a:xfrm>
          <a:prstGeom prst="rect">
            <a:avLst/>
          </a:prstGeom>
        </p:spPr>
      </p:pic>
      <p:sp>
        <p:nvSpPr>
          <p:cNvPr id="7" name="框架 6"/>
          <p:cNvSpPr/>
          <p:nvPr/>
        </p:nvSpPr>
        <p:spPr>
          <a:xfrm>
            <a:off x="6744147" y="4142915"/>
            <a:ext cx="1800200" cy="643812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35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52" y="620688"/>
            <a:ext cx="8183880" cy="693888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2: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輸入帳號、密碼輸入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與親師生平台相同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>
            <a:off x="1403648" y="2415575"/>
            <a:ext cx="504056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圖片 8">
            <a:extLst>
              <a:ext uri="{FF2B5EF4-FFF2-40B4-BE49-F238E27FC236}">
                <a16:creationId xmlns:a16="http://schemas.microsoft.com/office/drawing/2014/main" id="{ED9ACE74-3E1D-44CB-A67A-0C564CD8F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89749"/>
            <a:ext cx="6228184" cy="4134840"/>
          </a:xfrm>
          <a:prstGeom prst="rect">
            <a:avLst/>
          </a:prstGeom>
        </p:spPr>
      </p:pic>
      <p:sp>
        <p:nvSpPr>
          <p:cNvPr id="8" name="框架 7"/>
          <p:cNvSpPr/>
          <p:nvPr/>
        </p:nvSpPr>
        <p:spPr>
          <a:xfrm>
            <a:off x="899592" y="2019362"/>
            <a:ext cx="2268252" cy="1093962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A8CF422-4BFF-4A3C-92F5-71868C7F1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40" y="1326492"/>
            <a:ext cx="3738066" cy="4191820"/>
          </a:xfrm>
          <a:prstGeom prst="rect">
            <a:avLst/>
          </a:prstGeom>
        </p:spPr>
      </p:pic>
      <p:sp>
        <p:nvSpPr>
          <p:cNvPr id="7" name="波浪 6"/>
          <p:cNvSpPr/>
          <p:nvPr/>
        </p:nvSpPr>
        <p:spPr>
          <a:xfrm>
            <a:off x="755576" y="4149080"/>
            <a:ext cx="7338466" cy="2039644"/>
          </a:xfrm>
          <a:prstGeom prst="wave">
            <a:avLst>
              <a:gd name="adj1" fmla="val 6314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altLang="zh-TW" sz="3000" b="1" dirty="0">
                <a:solidFill>
                  <a:srgbClr val="FF0000"/>
                </a:solidFill>
              </a:rPr>
            </a:br>
            <a:r>
              <a:rPr lang="zh-TW" altLang="en-US" sz="3000" b="1" dirty="0">
                <a:solidFill>
                  <a:srgbClr val="FF0000"/>
                </a:solidFill>
              </a:rPr>
              <a:t>帳號、密碼若無法使用，請求</a:t>
            </a:r>
            <a:r>
              <a:rPr lang="zh-TW" altLang="en-US" sz="3000" b="1" u="sng" dirty="0">
                <a:solidFill>
                  <a:srgbClr val="FF0000"/>
                </a:solidFill>
              </a:rPr>
              <a:t>導師</a:t>
            </a:r>
            <a:r>
              <a:rPr lang="zh-TW" altLang="en-US" sz="3000" b="1" dirty="0">
                <a:solidFill>
                  <a:srgbClr val="FF0000"/>
                </a:solidFill>
              </a:rPr>
              <a:t>協助將帳號、密碼  做還原的設定</a:t>
            </a:r>
            <a:r>
              <a:rPr lang="en-US" altLang="zh-TW" sz="3000" b="1" dirty="0">
                <a:solidFill>
                  <a:srgbClr val="FF0000"/>
                </a:solidFill>
              </a:rPr>
              <a:t>(</a:t>
            </a:r>
            <a:r>
              <a:rPr lang="zh-TW" altLang="en-US" sz="3000" b="1" dirty="0">
                <a:solidFill>
                  <a:srgbClr val="FF0000"/>
                </a:solidFill>
              </a:rPr>
              <a:t>帳密皆為身份證字號、字母大寫</a:t>
            </a:r>
            <a:r>
              <a:rPr lang="en-US" altLang="zh-TW" sz="3000" b="1" dirty="0">
                <a:solidFill>
                  <a:srgbClr val="FF0000"/>
                </a:solidFill>
              </a:rPr>
              <a:t>)</a:t>
            </a:r>
            <a:r>
              <a:rPr lang="zh-TW" altLang="en-US" sz="3000" b="1" dirty="0">
                <a:solidFill>
                  <a:srgbClr val="FF0000"/>
                </a:solidFill>
              </a:rPr>
              <a:t>。</a:t>
            </a:r>
            <a:br>
              <a:rPr lang="zh-TW" altLang="en-US" sz="3000" b="1" dirty="0">
                <a:solidFill>
                  <a:srgbClr val="FF0000"/>
                </a:solidFill>
              </a:rPr>
            </a:br>
            <a:endParaRPr lang="zh-TW" altLang="en-US" sz="3000" b="1" dirty="0">
              <a:solidFill>
                <a:srgbClr val="FF0000"/>
              </a:solidFill>
            </a:endParaRPr>
          </a:p>
        </p:txBody>
      </p:sp>
      <p:sp>
        <p:nvSpPr>
          <p:cNvPr id="13" name="框架 12">
            <a:extLst>
              <a:ext uri="{FF2B5EF4-FFF2-40B4-BE49-F238E27FC236}">
                <a16:creationId xmlns:a16="http://schemas.microsoft.com/office/drawing/2014/main" id="{67070306-C7E6-4826-B265-94FE491C44D6}"/>
              </a:ext>
            </a:extLst>
          </p:cNvPr>
          <p:cNvSpPr/>
          <p:nvPr/>
        </p:nvSpPr>
        <p:spPr>
          <a:xfrm>
            <a:off x="5090883" y="3113324"/>
            <a:ext cx="2268252" cy="1093962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987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543773"/>
            <a:ext cx="8183880" cy="907544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步驟三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自訂帳號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一定要自訂一個帳號，否則畫面不會跳下一頁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1405954" y="1844824"/>
            <a:ext cx="7265201" cy="3585693"/>
            <a:chOff x="1187624" y="1873474"/>
            <a:chExt cx="7265201" cy="3585693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47" t="19309" r="18653" b="19541"/>
            <a:stretch/>
          </p:blipFill>
          <p:spPr bwMode="auto">
            <a:xfrm>
              <a:off x="1187624" y="1873474"/>
              <a:ext cx="6204245" cy="35856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框架 4"/>
            <p:cNvSpPr/>
            <p:nvPr/>
          </p:nvSpPr>
          <p:spPr>
            <a:xfrm>
              <a:off x="2553470" y="1905282"/>
              <a:ext cx="3458690" cy="400240"/>
            </a:xfrm>
            <a:prstGeom prst="fram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 flipH="1" flipV="1">
              <a:off x="6012160" y="2636912"/>
              <a:ext cx="540060" cy="68407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字方塊 3"/>
            <p:cNvSpPr txBox="1"/>
            <p:nvPr/>
          </p:nvSpPr>
          <p:spPr>
            <a:xfrm>
              <a:off x="6552220" y="3343156"/>
              <a:ext cx="19006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>
                  <a:latin typeface="標楷體" pitchFamily="65" charset="-120"/>
                  <a:ea typeface="標楷體" pitchFamily="65" charset="-120"/>
                </a:rPr>
                <a:t>若帳號不會自訂請看建議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780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619512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步驟四</a:t>
            </a:r>
            <a:r>
              <a:rPr lang="en-US" altLang="zh-TW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先確定個人資料，之後進入</a:t>
            </a:r>
            <a:r>
              <a:rPr lang="zh-TW" altLang="en-US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社團管理</a:t>
            </a:r>
          </a:p>
        </p:txBody>
      </p:sp>
      <p:sp>
        <p:nvSpPr>
          <p:cNvPr id="4" name="框架 3"/>
          <p:cNvSpPr/>
          <p:nvPr/>
        </p:nvSpPr>
        <p:spPr>
          <a:xfrm>
            <a:off x="1331640" y="3645024"/>
            <a:ext cx="1224136" cy="360040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2555776" y="3167235"/>
            <a:ext cx="432048" cy="4320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群組 9"/>
          <p:cNvGrpSpPr/>
          <p:nvPr/>
        </p:nvGrpSpPr>
        <p:grpSpPr>
          <a:xfrm>
            <a:off x="674798" y="1518059"/>
            <a:ext cx="7794403" cy="3298352"/>
            <a:chOff x="498886" y="1662170"/>
            <a:chExt cx="7794403" cy="3298352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886" y="1735764"/>
              <a:ext cx="7794403" cy="3224758"/>
            </a:xfrm>
            <a:prstGeom prst="rect">
              <a:avLst/>
            </a:prstGeom>
          </p:spPr>
        </p:pic>
        <p:sp>
          <p:nvSpPr>
            <p:cNvPr id="9" name="流程圖: 結束點 8"/>
            <p:cNvSpPr/>
            <p:nvPr/>
          </p:nvSpPr>
          <p:spPr>
            <a:xfrm>
              <a:off x="5606426" y="1662170"/>
              <a:ext cx="2088232" cy="363561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prstClr val="black"/>
                  </a:solidFill>
                  <a:latin typeface="標楷體" pitchFamily="65" charset="-120"/>
                  <a:ea typeface="標楷體" pitchFamily="65" charset="-120"/>
                </a:rPr>
                <a:t>姓名、班級座號</a:t>
              </a:r>
              <a:endParaRPr lang="zh-TW" altLang="en-US" dirty="0"/>
            </a:p>
          </p:txBody>
        </p:sp>
        <p:sp>
          <p:nvSpPr>
            <p:cNvPr id="7" name="框架 6"/>
            <p:cNvSpPr/>
            <p:nvPr/>
          </p:nvSpPr>
          <p:spPr>
            <a:xfrm>
              <a:off x="2955928" y="2709014"/>
              <a:ext cx="1536182" cy="1034379"/>
            </a:xfrm>
            <a:prstGeom prst="fram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 flipH="1">
              <a:off x="4492110" y="2276966"/>
              <a:ext cx="432048" cy="43204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388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8142" y="476672"/>
            <a:ext cx="8183880" cy="691520"/>
          </a:xfrm>
        </p:spPr>
        <p:txBody>
          <a:bodyPr>
            <a:normAutofit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步驟五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進入</a:t>
            </a:r>
            <a:r>
              <a:rPr lang="zh-TW" altLang="en-US" sz="3200" u="sng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線上選社</a:t>
            </a:r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2481F479-7607-4482-A91E-2DE12120A0EA}"/>
              </a:ext>
            </a:extLst>
          </p:cNvPr>
          <p:cNvCxnSpPr>
            <a:cxnSpLocks/>
          </p:cNvCxnSpPr>
          <p:nvPr/>
        </p:nvCxnSpPr>
        <p:spPr>
          <a:xfrm flipH="1">
            <a:off x="3123021" y="1159294"/>
            <a:ext cx="1736647" cy="3867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>
            <a:extLst>
              <a:ext uri="{FF2B5EF4-FFF2-40B4-BE49-F238E27FC236}">
                <a16:creationId xmlns:a16="http://schemas.microsoft.com/office/drawing/2014/main" id="{5F63957B-E5E2-40C3-A1E7-A25451395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34" y="1601039"/>
            <a:ext cx="7992888" cy="3673594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1363052" y="1546088"/>
            <a:ext cx="5256584" cy="4071225"/>
            <a:chOff x="1783360" y="1808894"/>
            <a:chExt cx="5256584" cy="4071225"/>
          </a:xfrm>
        </p:grpSpPr>
        <p:sp>
          <p:nvSpPr>
            <p:cNvPr id="3" name="矩形 2"/>
            <p:cNvSpPr/>
            <p:nvPr/>
          </p:nvSpPr>
          <p:spPr>
            <a:xfrm>
              <a:off x="1783360" y="5376063"/>
              <a:ext cx="5256584" cy="50405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可點入觀看社團大綱</a:t>
              </a:r>
            </a:p>
          </p:txBody>
        </p:sp>
        <p:sp>
          <p:nvSpPr>
            <p:cNvPr id="4" name="框架 3"/>
            <p:cNvSpPr/>
            <p:nvPr/>
          </p:nvSpPr>
          <p:spPr>
            <a:xfrm>
              <a:off x="2134581" y="1808894"/>
              <a:ext cx="1224136" cy="360040"/>
            </a:xfrm>
            <a:prstGeom prst="fram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5" name="直線單箭頭接點 4"/>
            <p:cNvCxnSpPr/>
            <p:nvPr/>
          </p:nvCxnSpPr>
          <p:spPr>
            <a:xfrm flipV="1">
              <a:off x="3943600" y="4671742"/>
              <a:ext cx="154869" cy="65131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782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064896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步驟六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從社團名稱中，填選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個志願後按</a:t>
            </a:r>
            <a:r>
              <a:rPr lang="zh-TW" altLang="en-US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確認</a:t>
            </a:r>
            <a:br>
              <a:rPr lang="en-US" altLang="zh-TW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按</a:t>
            </a:r>
            <a:r>
              <a:rPr lang="zh-TW" altLang="en-US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確認</a:t>
            </a:r>
            <a:r>
              <a:rPr lang="zh-TW" altLang="en-US" sz="3200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按</a:t>
            </a:r>
            <a:r>
              <a:rPr lang="zh-TW" altLang="en-US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確認</a:t>
            </a:r>
            <a:r>
              <a:rPr lang="zh-TW" altLang="en-US" sz="3200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按</a:t>
            </a:r>
            <a:r>
              <a:rPr lang="zh-TW" altLang="en-US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確認</a:t>
            </a:r>
            <a:endParaRPr lang="zh-TW" altLang="en-US" sz="3200" u="sng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100427" y="1563191"/>
            <a:ext cx="7748790" cy="4246518"/>
            <a:chOff x="1244443" y="1604832"/>
            <a:chExt cx="7748790" cy="4246518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1604832"/>
              <a:ext cx="5688632" cy="4246518"/>
            </a:xfrm>
            <a:prstGeom prst="rect">
              <a:avLst/>
            </a:prstGeom>
          </p:spPr>
        </p:pic>
        <p:sp>
          <p:nvSpPr>
            <p:cNvPr id="4" name="框架 3"/>
            <p:cNvSpPr/>
            <p:nvPr/>
          </p:nvSpPr>
          <p:spPr>
            <a:xfrm>
              <a:off x="1759604" y="1972497"/>
              <a:ext cx="2110928" cy="2573207"/>
            </a:xfrm>
            <a:prstGeom prst="fram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5" name="直線單箭頭接點 4"/>
            <p:cNvCxnSpPr/>
            <p:nvPr/>
          </p:nvCxnSpPr>
          <p:spPr>
            <a:xfrm flipV="1">
              <a:off x="1244443" y="2246505"/>
              <a:ext cx="515161" cy="65131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雲朵形圖說文字 5"/>
            <p:cNvSpPr/>
            <p:nvPr/>
          </p:nvSpPr>
          <p:spPr>
            <a:xfrm>
              <a:off x="6935452" y="2389592"/>
              <a:ext cx="2057781" cy="1260720"/>
            </a:xfrm>
            <a:prstGeom prst="cloudCallout">
              <a:avLst>
                <a:gd name="adj1" fmla="val -29461"/>
                <a:gd name="adj2" fmla="val -7199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很重要</a:t>
              </a:r>
              <a:r>
                <a:rPr lang="en-US" altLang="zh-TW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!</a:t>
              </a:r>
              <a:r>
                <a:rPr lang="zh-TW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按完確定才完成選社作業</a:t>
              </a:r>
              <a:endPara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8" name="框架 7">
            <a:extLst>
              <a:ext uri="{FF2B5EF4-FFF2-40B4-BE49-F238E27FC236}">
                <a16:creationId xmlns:a16="http://schemas.microsoft.com/office/drawing/2014/main" id="{3876615F-066F-4D11-A6ED-C5ACD6E89E60}"/>
              </a:ext>
            </a:extLst>
          </p:cNvPr>
          <p:cNvSpPr/>
          <p:nvPr/>
        </p:nvSpPr>
        <p:spPr>
          <a:xfrm>
            <a:off x="6791436" y="1583162"/>
            <a:ext cx="507012" cy="441798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71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60649"/>
            <a:ext cx="8424936" cy="5472608"/>
          </a:xfrm>
        </p:spPr>
        <p:txBody>
          <a:bodyPr>
            <a:normAutofit fontScale="90000"/>
          </a:bodyPr>
          <a:lstStyle/>
          <a:p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注意事項</a:t>
            </a: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選社前請先參閱社團大綱了解相關規定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、除了</a:t>
            </a:r>
            <a:r>
              <a:rPr lang="zh-TW" altLang="en-US" sz="2700" b="0" u="sng" dirty="0">
                <a:solidFill>
                  <a:srgbClr val="FF0000"/>
                </a:solidFill>
                <a:effectLst/>
                <a:latin typeface="標楷體" pitchFamily="65" charset="-120"/>
                <a:ea typeface="標楷體" pitchFamily="65" charset="-120"/>
              </a:rPr>
              <a:t>校隊或其他特殊團隊不用選社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，其餘八年級學生務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   必於規定期間內完成選社</a:t>
            </a: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個志願填選。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選社時間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:114/02/11-02/21)</a:t>
            </a:r>
            <a:br>
              <a:rPr lang="en-US" altLang="zh-TW" sz="2400" dirty="0">
                <a:latin typeface="標楷體" pitchFamily="65" charset="-120"/>
                <a:ea typeface="標楷體" pitchFamily="65" charset="-120"/>
              </a:rPr>
            </a:b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、有正常上網功能的手機、電腦皆可完成線上填選社團。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、社團選社採分發選社模式，待所有同學填好志願後，由 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   電腦統一時間做分發作業，同學不須有先搶先贏的疑慮。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、電腦分發完成後，會公佈各班同學選社結果。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、有選社上的問題，請聯絡</a:t>
            </a:r>
            <a:r>
              <a:rPr lang="zh-TW" altLang="en-US" sz="2700" b="0" u="sng" dirty="0">
                <a:solidFill>
                  <a:srgbClr val="00B050"/>
                </a:solidFill>
                <a:effectLst/>
                <a:latin typeface="標楷體" pitchFamily="65" charset="-120"/>
                <a:ea typeface="標楷體" pitchFamily="65" charset="-120"/>
              </a:rPr>
              <a:t>學務處黃素蘭老師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endParaRPr lang="zh-TW" altLang="en-US" b="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4711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1268760"/>
            <a:ext cx="6552728" cy="1008112"/>
          </a:xfrm>
        </p:spPr>
        <p:txBody>
          <a:bodyPr>
            <a:noAutofit/>
          </a:bodyPr>
          <a:lstStyle/>
          <a:p>
            <a:r>
              <a:rPr lang="zh-TW" altLang="en-US" sz="4800"/>
              <a:t>社團活動是咱們的事</a:t>
            </a:r>
            <a:endParaRPr lang="zh-TW" altLang="en-US" sz="4800" dirty="0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1259632" y="2432585"/>
            <a:ext cx="6552728" cy="100811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zh-TW" altLang="en-US" sz="4800" dirty="0"/>
              <a:t>希望同學珍惜社團時間</a:t>
            </a:r>
          </a:p>
        </p:txBody>
      </p:sp>
      <p:sp>
        <p:nvSpPr>
          <p:cNvPr id="4" name="矩形 3"/>
          <p:cNvSpPr/>
          <p:nvPr/>
        </p:nvSpPr>
        <p:spPr>
          <a:xfrm>
            <a:off x="7027530" y="55172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學務處訓育組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68980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觀點">
  <a:themeElements>
    <a:clrScheme name="觀點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觀點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觀點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681</TotalTime>
  <Words>360</Words>
  <Application>Microsoft Office PowerPoint</Application>
  <PresentationFormat>如螢幕大小 (4:3)</PresentationFormat>
  <Paragraphs>31</Paragraphs>
  <Slides>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6" baseType="lpstr">
      <vt:lpstr>微軟正黑體</vt:lpstr>
      <vt:lpstr>新細明體</vt:lpstr>
      <vt:lpstr>標楷體</vt:lpstr>
      <vt:lpstr>Calibri</vt:lpstr>
      <vt:lpstr>Verdana</vt:lpstr>
      <vt:lpstr>Wingdings 2</vt:lpstr>
      <vt:lpstr>觀點</vt:lpstr>
      <vt:lpstr>明志國民中學八年級 線上選社說明</vt:lpstr>
      <vt:lpstr>步驟1:進入學校首頁, 點選校務行政系統</vt:lpstr>
      <vt:lpstr>步驟2:輸入帳號、密碼輸入(與親師生平台相同)</vt:lpstr>
      <vt:lpstr>步驟三:自訂帳號(一定要自訂一個帳號，否則畫面不會跳下一頁)</vt:lpstr>
      <vt:lpstr>步驟四:先確定個人資料，之後進入社團管理</vt:lpstr>
      <vt:lpstr>步驟五:進入線上選社</vt:lpstr>
      <vt:lpstr>步驟六:從社團名稱中，填選20個志願後按確認 按確認、按確認、按確認</vt:lpstr>
      <vt:lpstr>注意事項:選社前請先參閱社團大綱了解相關規定  1、除了校隊或其他特殊團隊不用選社，其餘八年級學生務    必於規定期間內完成選社20個志願填選。    (選社時間:114/02/11-02/21)  2、有正常上網功能的手機、電腦皆可完成線上填選社團。 3、社團選社採分發選社模式，待所有同學填好志願後，由     電腦統一時間做分發作業，同學不須有先搶先贏的疑慮。  4、電腦分發完成後，會公佈各班同學選社結果。 5、有選社上的問題，請聯絡學務處黃素蘭老師。 </vt:lpstr>
      <vt:lpstr>社團活動是咱們的事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aa0272</dc:creator>
  <cp:lastModifiedBy>user</cp:lastModifiedBy>
  <cp:revision>71</cp:revision>
  <dcterms:created xsi:type="dcterms:W3CDTF">2014-02-06T01:20:00Z</dcterms:created>
  <dcterms:modified xsi:type="dcterms:W3CDTF">2025-02-04T04:04:02Z</dcterms:modified>
</cp:coreProperties>
</file>